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83" r:id="rId5"/>
  </p:sldMasterIdLst>
  <p:notesMasterIdLst>
    <p:notesMasterId r:id="rId41"/>
  </p:notesMasterIdLst>
  <p:handoutMasterIdLst>
    <p:handoutMasterId r:id="rId42"/>
  </p:handoutMasterIdLst>
  <p:sldIdLst>
    <p:sldId id="10369" r:id="rId6"/>
    <p:sldId id="3810" r:id="rId7"/>
    <p:sldId id="10371" r:id="rId8"/>
    <p:sldId id="10411" r:id="rId9"/>
    <p:sldId id="10374" r:id="rId10"/>
    <p:sldId id="10332" r:id="rId11"/>
    <p:sldId id="10400" r:id="rId12"/>
    <p:sldId id="10235" r:id="rId13"/>
    <p:sldId id="10380" r:id="rId14"/>
    <p:sldId id="10381" r:id="rId15"/>
    <p:sldId id="10403" r:id="rId16"/>
    <p:sldId id="10382" r:id="rId17"/>
    <p:sldId id="10299" r:id="rId18"/>
    <p:sldId id="10341" r:id="rId19"/>
    <p:sldId id="10405" r:id="rId20"/>
    <p:sldId id="10346" r:id="rId21"/>
    <p:sldId id="10384" r:id="rId22"/>
    <p:sldId id="10344" r:id="rId23"/>
    <p:sldId id="1950" r:id="rId24"/>
    <p:sldId id="10404" r:id="rId25"/>
    <p:sldId id="10412" r:id="rId26"/>
    <p:sldId id="10348" r:id="rId27"/>
    <p:sldId id="10349" r:id="rId28"/>
    <p:sldId id="10350" r:id="rId29"/>
    <p:sldId id="10407" r:id="rId30"/>
    <p:sldId id="10408" r:id="rId31"/>
    <p:sldId id="10413" r:id="rId32"/>
    <p:sldId id="10301" r:id="rId33"/>
    <p:sldId id="10409" r:id="rId34"/>
    <p:sldId id="10414" r:id="rId35"/>
    <p:sldId id="10398" r:id="rId36"/>
    <p:sldId id="10410" r:id="rId37"/>
    <p:sldId id="10415" r:id="rId38"/>
    <p:sldId id="10353" r:id="rId39"/>
    <p:sldId id="10326" r:id="rId40"/>
  </p:sldIdLst>
  <p:sldSz cx="9144000" cy="5143500" type="screen16x9"/>
  <p:notesSz cx="7315200" cy="96012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imberly"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A5AB"/>
    <a:srgbClr val="5686A1"/>
    <a:srgbClr val="9CA9AA"/>
    <a:srgbClr val="6A8EA4"/>
    <a:srgbClr val="613BA1"/>
    <a:srgbClr val="882483"/>
    <a:srgbClr val="CBB8A4"/>
    <a:srgbClr val="B7A586"/>
    <a:srgbClr val="D0B899"/>
    <a:srgbClr val="AC9B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5" autoAdjust="0"/>
    <p:restoredTop sz="83859" autoAdjust="0"/>
  </p:normalViewPr>
  <p:slideViewPr>
    <p:cSldViewPr>
      <p:cViewPr>
        <p:scale>
          <a:sx n="75" d="100"/>
          <a:sy n="75" d="100"/>
        </p:scale>
        <p:origin x="1563" y="7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p:scale>
          <a:sx n="100" d="100"/>
          <a:sy n="100" d="100"/>
        </p:scale>
        <p:origin x="-3408"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6D3163-E79E-4F9B-B7B4-9912B4FD2FEA}"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6B81513B-805D-46AA-AB76-389C2EB27491}">
      <dgm:prSet custT="1"/>
      <dgm:spPr/>
      <dgm:t>
        <a:bodyPr/>
        <a:lstStyle/>
        <a:p>
          <a:pPr>
            <a:lnSpc>
              <a:spcPct val="100000"/>
            </a:lnSpc>
          </a:pPr>
          <a:r>
            <a:rPr lang="en-US" sz="1800" b="0" dirty="0"/>
            <a:t>Porting to .NET Core 3.0</a:t>
          </a:r>
          <a:endParaRPr lang="en-US" sz="1800" dirty="0"/>
        </a:p>
      </dgm:t>
    </dgm:pt>
    <dgm:pt modelId="{08751E23-72C2-4FD6-9169-497CFAEC24E0}" type="parTrans" cxnId="{33B1137C-81E8-444C-BA05-021B6DC65F07}">
      <dgm:prSet/>
      <dgm:spPr/>
      <dgm:t>
        <a:bodyPr/>
        <a:lstStyle/>
        <a:p>
          <a:endParaRPr lang="en-US"/>
        </a:p>
      </dgm:t>
    </dgm:pt>
    <dgm:pt modelId="{811E5454-8C81-404B-B2B6-1AC41FA0D6EB}" type="sibTrans" cxnId="{33B1137C-81E8-444C-BA05-021B6DC65F07}">
      <dgm:prSet/>
      <dgm:spPr/>
      <dgm:t>
        <a:bodyPr/>
        <a:lstStyle/>
        <a:p>
          <a:pPr>
            <a:lnSpc>
              <a:spcPct val="100000"/>
            </a:lnSpc>
          </a:pPr>
          <a:endParaRPr lang="en-US"/>
        </a:p>
      </dgm:t>
    </dgm:pt>
    <dgm:pt modelId="{5C981226-470E-44D6-9A6D-807D840C3DD8}">
      <dgm:prSet custT="1"/>
      <dgm:spPr/>
      <dgm:t>
        <a:bodyPr/>
        <a:lstStyle/>
        <a:p>
          <a:pPr>
            <a:lnSpc>
              <a:spcPct val="100000"/>
            </a:lnSpc>
          </a:pPr>
          <a:r>
            <a:rPr lang="en-US" sz="1800" b="0" dirty="0"/>
            <a:t>Upgrading your apps with XAML Islands</a:t>
          </a:r>
          <a:endParaRPr lang="en-US" sz="1800" dirty="0"/>
        </a:p>
      </dgm:t>
    </dgm:pt>
    <dgm:pt modelId="{1FD5204E-7057-4C76-BABC-744DC3FEA652}" type="parTrans" cxnId="{B9796D46-95EA-4533-BA52-7AA0A2796304}">
      <dgm:prSet/>
      <dgm:spPr/>
      <dgm:t>
        <a:bodyPr/>
        <a:lstStyle/>
        <a:p>
          <a:endParaRPr lang="en-US"/>
        </a:p>
      </dgm:t>
    </dgm:pt>
    <dgm:pt modelId="{A2361705-ED16-4C21-889A-B6B605CA0232}" type="sibTrans" cxnId="{B9796D46-95EA-4533-BA52-7AA0A2796304}">
      <dgm:prSet/>
      <dgm:spPr/>
      <dgm:t>
        <a:bodyPr/>
        <a:lstStyle/>
        <a:p>
          <a:pPr>
            <a:lnSpc>
              <a:spcPct val="100000"/>
            </a:lnSpc>
          </a:pPr>
          <a:endParaRPr lang="en-US"/>
        </a:p>
      </dgm:t>
    </dgm:pt>
    <dgm:pt modelId="{97A97382-3C83-4F74-9DC9-85E532746B87}">
      <dgm:prSet custT="1"/>
      <dgm:spPr/>
      <dgm:t>
        <a:bodyPr/>
        <a:lstStyle/>
        <a:p>
          <a:pPr>
            <a:lnSpc>
              <a:spcPct val="100000"/>
            </a:lnSpc>
          </a:pPr>
          <a:r>
            <a:rPr lang="en-US" sz="1800" b="0" dirty="0"/>
            <a:t>Adding Windows 10 features to your  apps</a:t>
          </a:r>
          <a:endParaRPr lang="en-US" sz="1800" dirty="0"/>
        </a:p>
      </dgm:t>
    </dgm:pt>
    <dgm:pt modelId="{9E47FB6A-D9BA-40C5-AFFC-F06CE7C0D55B}" type="parTrans" cxnId="{EBA8CEE1-E21F-4A67-888F-BAD5BB27E0AB}">
      <dgm:prSet/>
      <dgm:spPr/>
      <dgm:t>
        <a:bodyPr/>
        <a:lstStyle/>
        <a:p>
          <a:endParaRPr lang="en-US"/>
        </a:p>
      </dgm:t>
    </dgm:pt>
    <dgm:pt modelId="{2C5197B8-1C21-4E2B-B304-457E8FFCF5B4}" type="sibTrans" cxnId="{EBA8CEE1-E21F-4A67-888F-BAD5BB27E0AB}">
      <dgm:prSet/>
      <dgm:spPr/>
      <dgm:t>
        <a:bodyPr/>
        <a:lstStyle/>
        <a:p>
          <a:pPr>
            <a:lnSpc>
              <a:spcPct val="100000"/>
            </a:lnSpc>
          </a:pPr>
          <a:endParaRPr lang="en-US"/>
        </a:p>
      </dgm:t>
    </dgm:pt>
    <dgm:pt modelId="{0E900D1A-87B7-4B12-83A8-54AEAD669614}">
      <dgm:prSet custT="1"/>
      <dgm:spPr/>
      <dgm:t>
        <a:bodyPr/>
        <a:lstStyle/>
        <a:p>
          <a:pPr>
            <a:lnSpc>
              <a:spcPct val="100000"/>
            </a:lnSpc>
          </a:pPr>
          <a:r>
            <a:rPr lang="en-US" sz="1800" b="0" dirty="0"/>
            <a:t>Packaging and deploying your application with MSIX</a:t>
          </a:r>
          <a:endParaRPr lang="en-US" sz="1800" dirty="0"/>
        </a:p>
      </dgm:t>
    </dgm:pt>
    <dgm:pt modelId="{C79C229E-1356-4B40-833B-EBEE4F6141D5}" type="parTrans" cxnId="{9F94DA8C-EAC4-460A-8F4A-A085E6738828}">
      <dgm:prSet/>
      <dgm:spPr/>
      <dgm:t>
        <a:bodyPr/>
        <a:lstStyle/>
        <a:p>
          <a:endParaRPr lang="en-US"/>
        </a:p>
      </dgm:t>
    </dgm:pt>
    <dgm:pt modelId="{9E358C8A-CE6E-4086-966D-90AEEDEAB930}" type="sibTrans" cxnId="{9F94DA8C-EAC4-460A-8F4A-A085E6738828}">
      <dgm:prSet/>
      <dgm:spPr/>
      <dgm:t>
        <a:bodyPr/>
        <a:lstStyle/>
        <a:p>
          <a:pPr>
            <a:lnSpc>
              <a:spcPct val="100000"/>
            </a:lnSpc>
          </a:pPr>
          <a:endParaRPr lang="en-US"/>
        </a:p>
      </dgm:t>
    </dgm:pt>
    <dgm:pt modelId="{87A83AB7-43C2-4B07-A819-F9E1F32B7F07}">
      <dgm:prSet custT="1"/>
      <dgm:spPr/>
      <dgm:t>
        <a:bodyPr/>
        <a:lstStyle/>
        <a:p>
          <a:pPr>
            <a:lnSpc>
              <a:spcPct val="100000"/>
            </a:lnSpc>
          </a:pPr>
          <a:r>
            <a:rPr lang="en-US" sz="1800" b="0"/>
            <a:t>Creating a CI/CD pipeline with Azure DevOps</a:t>
          </a:r>
          <a:endParaRPr lang="en-US" sz="1800"/>
        </a:p>
      </dgm:t>
    </dgm:pt>
    <dgm:pt modelId="{11C3B6B8-E719-4DC5-B946-2415F66881F4}" type="parTrans" cxnId="{8E9E610C-7F0F-4F0E-ABC6-EB965967EE7C}">
      <dgm:prSet/>
      <dgm:spPr/>
      <dgm:t>
        <a:bodyPr/>
        <a:lstStyle/>
        <a:p>
          <a:endParaRPr lang="en-US"/>
        </a:p>
      </dgm:t>
    </dgm:pt>
    <dgm:pt modelId="{76864E50-BD75-4EB5-AFF7-ABC3FC41010F}" type="sibTrans" cxnId="{8E9E610C-7F0F-4F0E-ABC6-EB965967EE7C}">
      <dgm:prSet/>
      <dgm:spPr/>
      <dgm:t>
        <a:bodyPr/>
        <a:lstStyle/>
        <a:p>
          <a:pPr>
            <a:lnSpc>
              <a:spcPct val="100000"/>
            </a:lnSpc>
          </a:pPr>
          <a:endParaRPr lang="en-US"/>
        </a:p>
      </dgm:t>
    </dgm:pt>
    <dgm:pt modelId="{05799273-629B-4914-938B-C3CCB80E9E4C}">
      <dgm:prSet custT="1"/>
      <dgm:spPr/>
      <dgm:t>
        <a:bodyPr/>
        <a:lstStyle/>
        <a:p>
          <a:pPr>
            <a:lnSpc>
              <a:spcPct val="100000"/>
            </a:lnSpc>
          </a:pPr>
          <a:r>
            <a:rPr lang="en-US" sz="1800" b="0" dirty="0"/>
            <a:t>Integrating your desktop app with App Center</a:t>
          </a:r>
          <a:endParaRPr lang="en-US" sz="1800" dirty="0"/>
        </a:p>
      </dgm:t>
    </dgm:pt>
    <dgm:pt modelId="{9A187785-05E2-4505-BF3E-DB7EE4627FE8}" type="parTrans" cxnId="{F785DA3C-FA68-470D-9FE2-BA3ED555B3EF}">
      <dgm:prSet/>
      <dgm:spPr/>
      <dgm:t>
        <a:bodyPr/>
        <a:lstStyle/>
        <a:p>
          <a:endParaRPr lang="en-US"/>
        </a:p>
      </dgm:t>
    </dgm:pt>
    <dgm:pt modelId="{B65FD70B-4FA9-430F-82C0-81E5C6F55DF2}" type="sibTrans" cxnId="{F785DA3C-FA68-470D-9FE2-BA3ED555B3EF}">
      <dgm:prSet/>
      <dgm:spPr/>
      <dgm:t>
        <a:bodyPr/>
        <a:lstStyle/>
        <a:p>
          <a:endParaRPr lang="en-US"/>
        </a:p>
      </dgm:t>
    </dgm:pt>
    <dgm:pt modelId="{7F855DF2-E5B7-460A-97F0-21F9FC299F43}" type="pres">
      <dgm:prSet presAssocID="{3D6D3163-E79E-4F9B-B7B4-9912B4FD2FEA}" presName="root" presStyleCnt="0">
        <dgm:presLayoutVars>
          <dgm:dir/>
          <dgm:resizeHandles val="exact"/>
        </dgm:presLayoutVars>
      </dgm:prSet>
      <dgm:spPr/>
    </dgm:pt>
    <dgm:pt modelId="{73FDDD6E-C7E3-48F8-88EC-8FC0C5CD0A79}" type="pres">
      <dgm:prSet presAssocID="{3D6D3163-E79E-4F9B-B7B4-9912B4FD2FEA}" presName="container" presStyleCnt="0">
        <dgm:presLayoutVars>
          <dgm:dir/>
          <dgm:resizeHandles val="exact"/>
        </dgm:presLayoutVars>
      </dgm:prSet>
      <dgm:spPr/>
    </dgm:pt>
    <dgm:pt modelId="{66FCD289-46DB-460F-875E-6C4E4813FC47}" type="pres">
      <dgm:prSet presAssocID="{6B81513B-805D-46AA-AB76-389C2EB27491}" presName="compNode" presStyleCnt="0"/>
      <dgm:spPr/>
    </dgm:pt>
    <dgm:pt modelId="{6044A166-F209-4D00-AC70-8549D5B25C7C}" type="pres">
      <dgm:prSet presAssocID="{6B81513B-805D-46AA-AB76-389C2EB27491}" presName="iconBgRect" presStyleLbl="bgShp" presStyleIdx="0" presStyleCnt="6" custLinFactNeighborX="-88531"/>
      <dgm:spPr/>
    </dgm:pt>
    <dgm:pt modelId="{6EA71AC7-8F6E-43B6-81CD-99EA5A75513A}" type="pres">
      <dgm:prSet presAssocID="{6B81513B-805D-46AA-AB76-389C2EB27491}" presName="iconRect" presStyleLbl="node1" presStyleIdx="0" presStyleCnt="6" custLinFactX="-52640" custLinFactNeighborX="-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row Slight curve"/>
        </a:ext>
      </dgm:extLst>
    </dgm:pt>
    <dgm:pt modelId="{BA2BF636-9321-4873-A443-CF8E06B597C1}" type="pres">
      <dgm:prSet presAssocID="{6B81513B-805D-46AA-AB76-389C2EB27491}" presName="spaceRect" presStyleCnt="0"/>
      <dgm:spPr/>
    </dgm:pt>
    <dgm:pt modelId="{159340A4-8E72-412C-BD97-CED57EE8F363}" type="pres">
      <dgm:prSet presAssocID="{6B81513B-805D-46AA-AB76-389C2EB27491}" presName="textRect" presStyleLbl="revTx" presStyleIdx="0" presStyleCnt="6" custScaleX="152147" custLinFactNeighborX="-3840">
        <dgm:presLayoutVars>
          <dgm:chMax val="1"/>
          <dgm:chPref val="1"/>
        </dgm:presLayoutVars>
      </dgm:prSet>
      <dgm:spPr/>
    </dgm:pt>
    <dgm:pt modelId="{B7DDF7C6-84DB-4673-B8D6-E9FE59768C20}" type="pres">
      <dgm:prSet presAssocID="{811E5454-8C81-404B-B2B6-1AC41FA0D6EB}" presName="sibTrans" presStyleLbl="sibTrans2D1" presStyleIdx="0" presStyleCnt="0"/>
      <dgm:spPr/>
    </dgm:pt>
    <dgm:pt modelId="{B84A7A33-D416-4676-9291-8108DE63A433}" type="pres">
      <dgm:prSet presAssocID="{5C981226-470E-44D6-9A6D-807D840C3DD8}" presName="compNode" presStyleCnt="0"/>
      <dgm:spPr/>
    </dgm:pt>
    <dgm:pt modelId="{F7843374-55DD-45ED-8286-293C6CA38C94}" type="pres">
      <dgm:prSet presAssocID="{5C981226-470E-44D6-9A6D-807D840C3DD8}" presName="iconBgRect" presStyleLbl="bgShp" presStyleIdx="1" presStyleCnt="6"/>
      <dgm:spPr/>
    </dgm:pt>
    <dgm:pt modelId="{515D4326-EB38-4372-87B5-455B5920B2E8}" type="pres">
      <dgm:prSet presAssocID="{5C981226-470E-44D6-9A6D-807D840C3DD8}"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ropical scene"/>
        </a:ext>
      </dgm:extLst>
    </dgm:pt>
    <dgm:pt modelId="{8C8831C2-D75F-4F98-9116-3D6B54CE4B14}" type="pres">
      <dgm:prSet presAssocID="{5C981226-470E-44D6-9A6D-807D840C3DD8}" presName="spaceRect" presStyleCnt="0"/>
      <dgm:spPr/>
    </dgm:pt>
    <dgm:pt modelId="{7578AB01-CEFA-4F56-8165-61703AFBDF4E}" type="pres">
      <dgm:prSet presAssocID="{5C981226-470E-44D6-9A6D-807D840C3DD8}" presName="textRect" presStyleLbl="revTx" presStyleIdx="1" presStyleCnt="6" custScaleX="152147" custLinFactNeighborX="33555">
        <dgm:presLayoutVars>
          <dgm:chMax val="1"/>
          <dgm:chPref val="1"/>
        </dgm:presLayoutVars>
      </dgm:prSet>
      <dgm:spPr/>
    </dgm:pt>
    <dgm:pt modelId="{42C888D4-A4D3-4AC0-BBE8-94E63881E7F3}" type="pres">
      <dgm:prSet presAssocID="{A2361705-ED16-4C21-889A-B6B605CA0232}" presName="sibTrans" presStyleLbl="sibTrans2D1" presStyleIdx="0" presStyleCnt="0"/>
      <dgm:spPr/>
    </dgm:pt>
    <dgm:pt modelId="{88B57411-60E9-49FD-8DCA-3021D9A89E6E}" type="pres">
      <dgm:prSet presAssocID="{97A97382-3C83-4F74-9DC9-85E532746B87}" presName="compNode" presStyleCnt="0"/>
      <dgm:spPr/>
    </dgm:pt>
    <dgm:pt modelId="{200F27D2-7DC5-49CA-AE9F-62A6A4C3A93A}" type="pres">
      <dgm:prSet presAssocID="{97A97382-3C83-4F74-9DC9-85E532746B87}" presName="iconBgRect" presStyleLbl="bgShp" presStyleIdx="2" presStyleCnt="6" custLinFactNeighborX="-88531"/>
      <dgm:spPr/>
    </dgm:pt>
    <dgm:pt modelId="{2B830EC4-ADD8-43B9-9136-509640EB9C45}" type="pres">
      <dgm:prSet presAssocID="{97A97382-3C83-4F74-9DC9-85E532746B87}" presName="iconRect" presStyleLbl="node1" presStyleIdx="2" presStyleCnt="6" custLinFactX="-52640" custLinFactNeighborX="-100000"/>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aptop"/>
        </a:ext>
      </dgm:extLst>
    </dgm:pt>
    <dgm:pt modelId="{0BDB6D5F-E998-4942-934E-33E65869A980}" type="pres">
      <dgm:prSet presAssocID="{97A97382-3C83-4F74-9DC9-85E532746B87}" presName="spaceRect" presStyleCnt="0"/>
      <dgm:spPr/>
    </dgm:pt>
    <dgm:pt modelId="{C4E4E910-5B80-4661-B4E8-AA3B66D57A9F}" type="pres">
      <dgm:prSet presAssocID="{97A97382-3C83-4F74-9DC9-85E532746B87}" presName="textRect" presStyleLbl="revTx" presStyleIdx="2" presStyleCnt="6" custScaleX="152147" custLinFactNeighborX="-3840">
        <dgm:presLayoutVars>
          <dgm:chMax val="1"/>
          <dgm:chPref val="1"/>
        </dgm:presLayoutVars>
      </dgm:prSet>
      <dgm:spPr/>
    </dgm:pt>
    <dgm:pt modelId="{D6E3F673-F945-4C4F-BF09-AD725AB621D1}" type="pres">
      <dgm:prSet presAssocID="{2C5197B8-1C21-4E2B-B304-457E8FFCF5B4}" presName="sibTrans" presStyleLbl="sibTrans2D1" presStyleIdx="0" presStyleCnt="0"/>
      <dgm:spPr/>
    </dgm:pt>
    <dgm:pt modelId="{3535A78F-BA7A-46F7-A09C-5743EB62997F}" type="pres">
      <dgm:prSet presAssocID="{0E900D1A-87B7-4B12-83A8-54AEAD669614}" presName="compNode" presStyleCnt="0"/>
      <dgm:spPr/>
    </dgm:pt>
    <dgm:pt modelId="{9A7592C3-9791-475D-8E7F-4F47BFA13826}" type="pres">
      <dgm:prSet presAssocID="{0E900D1A-87B7-4B12-83A8-54AEAD669614}" presName="iconBgRect" presStyleLbl="bgShp" presStyleIdx="3" presStyleCnt="6"/>
      <dgm:spPr/>
    </dgm:pt>
    <dgm:pt modelId="{17F5B688-C6BD-4D5C-B5F0-17AC8C17A370}" type="pres">
      <dgm:prSet presAssocID="{0E900D1A-87B7-4B12-83A8-54AEAD66961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a:ext>
      </dgm:extLst>
    </dgm:pt>
    <dgm:pt modelId="{BE979682-15E8-4EC7-BC12-9195CB347511}" type="pres">
      <dgm:prSet presAssocID="{0E900D1A-87B7-4B12-83A8-54AEAD669614}" presName="spaceRect" presStyleCnt="0"/>
      <dgm:spPr/>
    </dgm:pt>
    <dgm:pt modelId="{294455C1-1BEE-4432-9686-CD179B4C8BAC}" type="pres">
      <dgm:prSet presAssocID="{0E900D1A-87B7-4B12-83A8-54AEAD669614}" presName="textRect" presStyleLbl="revTx" presStyleIdx="3" presStyleCnt="6" custScaleX="152147" custLinFactNeighborX="33555">
        <dgm:presLayoutVars>
          <dgm:chMax val="1"/>
          <dgm:chPref val="1"/>
        </dgm:presLayoutVars>
      </dgm:prSet>
      <dgm:spPr/>
    </dgm:pt>
    <dgm:pt modelId="{3298D9AF-5155-4085-929B-FAD69067999E}" type="pres">
      <dgm:prSet presAssocID="{9E358C8A-CE6E-4086-966D-90AEEDEAB930}" presName="sibTrans" presStyleLbl="sibTrans2D1" presStyleIdx="0" presStyleCnt="0"/>
      <dgm:spPr/>
    </dgm:pt>
    <dgm:pt modelId="{909A9207-6183-4AD6-AEDA-D25A996DA845}" type="pres">
      <dgm:prSet presAssocID="{87A83AB7-43C2-4B07-A819-F9E1F32B7F07}" presName="compNode" presStyleCnt="0"/>
      <dgm:spPr/>
    </dgm:pt>
    <dgm:pt modelId="{857902D8-4892-4A26-B314-1912810C0DC4}" type="pres">
      <dgm:prSet presAssocID="{87A83AB7-43C2-4B07-A819-F9E1F32B7F07}" presName="iconBgRect" presStyleLbl="bgShp" presStyleIdx="4" presStyleCnt="6" custLinFactNeighborX="-88531"/>
      <dgm:spPr/>
    </dgm:pt>
    <dgm:pt modelId="{F3DD3BB5-605F-4079-AFCC-E3D2C74B0AA7}" type="pres">
      <dgm:prSet presAssocID="{87A83AB7-43C2-4B07-A819-F9E1F32B7F07}" presName="iconRect" presStyleLbl="node1" presStyleIdx="4" presStyleCnt="6" custLinFactX="-52640" custLinFactNeighborX="-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onnected"/>
        </a:ext>
      </dgm:extLst>
    </dgm:pt>
    <dgm:pt modelId="{5FFF0630-44F7-4E14-8BD0-845E7CB7ABAC}" type="pres">
      <dgm:prSet presAssocID="{87A83AB7-43C2-4B07-A819-F9E1F32B7F07}" presName="spaceRect" presStyleCnt="0"/>
      <dgm:spPr/>
    </dgm:pt>
    <dgm:pt modelId="{C50400DA-A5A8-43EB-BEC2-D58D62524B91}" type="pres">
      <dgm:prSet presAssocID="{87A83AB7-43C2-4B07-A819-F9E1F32B7F07}" presName="textRect" presStyleLbl="revTx" presStyleIdx="4" presStyleCnt="6" custScaleX="152147" custLinFactNeighborX="-3840">
        <dgm:presLayoutVars>
          <dgm:chMax val="1"/>
          <dgm:chPref val="1"/>
        </dgm:presLayoutVars>
      </dgm:prSet>
      <dgm:spPr/>
    </dgm:pt>
    <dgm:pt modelId="{6704036C-F05B-477F-951D-D4E1443BF747}" type="pres">
      <dgm:prSet presAssocID="{76864E50-BD75-4EB5-AFF7-ABC3FC41010F}" presName="sibTrans" presStyleLbl="sibTrans2D1" presStyleIdx="0" presStyleCnt="0"/>
      <dgm:spPr/>
    </dgm:pt>
    <dgm:pt modelId="{51732E7A-D558-48D1-818A-B0B38DE8D67C}" type="pres">
      <dgm:prSet presAssocID="{05799273-629B-4914-938B-C3CCB80E9E4C}" presName="compNode" presStyleCnt="0"/>
      <dgm:spPr/>
    </dgm:pt>
    <dgm:pt modelId="{1A450BFE-A290-4B6A-92D6-F788125D8FAC}" type="pres">
      <dgm:prSet presAssocID="{05799273-629B-4914-938B-C3CCB80E9E4C}" presName="iconBgRect" presStyleLbl="bgShp" presStyleIdx="5" presStyleCnt="6"/>
      <dgm:spPr/>
    </dgm:pt>
    <dgm:pt modelId="{5340EB2D-300E-45CB-ADBC-254600D7231E}" type="pres">
      <dgm:prSet presAssocID="{05799273-629B-4914-938B-C3CCB80E9E4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onnections"/>
        </a:ext>
      </dgm:extLst>
    </dgm:pt>
    <dgm:pt modelId="{A53BC6D4-4D20-4E0B-BBC8-75CCCEBDDC62}" type="pres">
      <dgm:prSet presAssocID="{05799273-629B-4914-938B-C3CCB80E9E4C}" presName="spaceRect" presStyleCnt="0"/>
      <dgm:spPr/>
    </dgm:pt>
    <dgm:pt modelId="{64195236-D1D8-4DEC-80B2-88EED3F38E1F}" type="pres">
      <dgm:prSet presAssocID="{05799273-629B-4914-938B-C3CCB80E9E4C}" presName="textRect" presStyleLbl="revTx" presStyleIdx="5" presStyleCnt="6" custScaleX="152147" custLinFactNeighborX="33555">
        <dgm:presLayoutVars>
          <dgm:chMax val="1"/>
          <dgm:chPref val="1"/>
        </dgm:presLayoutVars>
      </dgm:prSet>
      <dgm:spPr/>
    </dgm:pt>
  </dgm:ptLst>
  <dgm:cxnLst>
    <dgm:cxn modelId="{12A03E0B-C88B-4C67-A6B5-316176FC3327}" type="presOf" srcId="{87A83AB7-43C2-4B07-A819-F9E1F32B7F07}" destId="{C50400DA-A5A8-43EB-BEC2-D58D62524B91}" srcOrd="0" destOrd="0" presId="urn:microsoft.com/office/officeart/2018/2/layout/IconCircleList"/>
    <dgm:cxn modelId="{FF49570B-8863-44AB-99A0-27E1E20F6589}" type="presOf" srcId="{A2361705-ED16-4C21-889A-B6B605CA0232}" destId="{42C888D4-A4D3-4AC0-BBE8-94E63881E7F3}" srcOrd="0" destOrd="0" presId="urn:microsoft.com/office/officeart/2018/2/layout/IconCircleList"/>
    <dgm:cxn modelId="{8E9E610C-7F0F-4F0E-ABC6-EB965967EE7C}" srcId="{3D6D3163-E79E-4F9B-B7B4-9912B4FD2FEA}" destId="{87A83AB7-43C2-4B07-A819-F9E1F32B7F07}" srcOrd="4" destOrd="0" parTransId="{11C3B6B8-E719-4DC5-B946-2415F66881F4}" sibTransId="{76864E50-BD75-4EB5-AFF7-ABC3FC41010F}"/>
    <dgm:cxn modelId="{58ACDB11-5128-4160-98B8-153E945F6D79}" type="presOf" srcId="{05799273-629B-4914-938B-C3CCB80E9E4C}" destId="{64195236-D1D8-4DEC-80B2-88EED3F38E1F}" srcOrd="0" destOrd="0" presId="urn:microsoft.com/office/officeart/2018/2/layout/IconCircleList"/>
    <dgm:cxn modelId="{BF82E82C-4767-41F9-AFDB-D78B5074A592}" type="presOf" srcId="{2C5197B8-1C21-4E2B-B304-457E8FFCF5B4}" destId="{D6E3F673-F945-4C4F-BF09-AD725AB621D1}" srcOrd="0" destOrd="0" presId="urn:microsoft.com/office/officeart/2018/2/layout/IconCircleList"/>
    <dgm:cxn modelId="{F785DA3C-FA68-470D-9FE2-BA3ED555B3EF}" srcId="{3D6D3163-E79E-4F9B-B7B4-9912B4FD2FEA}" destId="{05799273-629B-4914-938B-C3CCB80E9E4C}" srcOrd="5" destOrd="0" parTransId="{9A187785-05E2-4505-BF3E-DB7EE4627FE8}" sibTransId="{B65FD70B-4FA9-430F-82C0-81E5C6F55DF2}"/>
    <dgm:cxn modelId="{52BF905F-D797-4C33-BFF1-9B29B13B4D7B}" type="presOf" srcId="{76864E50-BD75-4EB5-AFF7-ABC3FC41010F}" destId="{6704036C-F05B-477F-951D-D4E1443BF747}" srcOrd="0" destOrd="0" presId="urn:microsoft.com/office/officeart/2018/2/layout/IconCircleList"/>
    <dgm:cxn modelId="{B9796D46-95EA-4533-BA52-7AA0A2796304}" srcId="{3D6D3163-E79E-4F9B-B7B4-9912B4FD2FEA}" destId="{5C981226-470E-44D6-9A6D-807D840C3DD8}" srcOrd="1" destOrd="0" parTransId="{1FD5204E-7057-4C76-BABC-744DC3FEA652}" sibTransId="{A2361705-ED16-4C21-889A-B6B605CA0232}"/>
    <dgm:cxn modelId="{8A0E2959-C1AA-4611-BC5E-9880A24C26E9}" type="presOf" srcId="{6B81513B-805D-46AA-AB76-389C2EB27491}" destId="{159340A4-8E72-412C-BD97-CED57EE8F363}" srcOrd="0" destOrd="0" presId="urn:microsoft.com/office/officeart/2018/2/layout/IconCircleList"/>
    <dgm:cxn modelId="{33B1137C-81E8-444C-BA05-021B6DC65F07}" srcId="{3D6D3163-E79E-4F9B-B7B4-9912B4FD2FEA}" destId="{6B81513B-805D-46AA-AB76-389C2EB27491}" srcOrd="0" destOrd="0" parTransId="{08751E23-72C2-4FD6-9169-497CFAEC24E0}" sibTransId="{811E5454-8C81-404B-B2B6-1AC41FA0D6EB}"/>
    <dgm:cxn modelId="{0FC44183-7FEB-4517-8A80-43CFDF9A1FC4}" type="presOf" srcId="{9E358C8A-CE6E-4086-966D-90AEEDEAB930}" destId="{3298D9AF-5155-4085-929B-FAD69067999E}" srcOrd="0" destOrd="0" presId="urn:microsoft.com/office/officeart/2018/2/layout/IconCircleList"/>
    <dgm:cxn modelId="{F851208B-47C2-4ACA-8431-19DF98CB1020}" type="presOf" srcId="{811E5454-8C81-404B-B2B6-1AC41FA0D6EB}" destId="{B7DDF7C6-84DB-4673-B8D6-E9FE59768C20}" srcOrd="0" destOrd="0" presId="urn:microsoft.com/office/officeart/2018/2/layout/IconCircleList"/>
    <dgm:cxn modelId="{9F94DA8C-EAC4-460A-8F4A-A085E6738828}" srcId="{3D6D3163-E79E-4F9B-B7B4-9912B4FD2FEA}" destId="{0E900D1A-87B7-4B12-83A8-54AEAD669614}" srcOrd="3" destOrd="0" parTransId="{C79C229E-1356-4B40-833B-EBEE4F6141D5}" sibTransId="{9E358C8A-CE6E-4086-966D-90AEEDEAB930}"/>
    <dgm:cxn modelId="{22B42DC0-ACE4-493C-BB0F-143CEFC22190}" type="presOf" srcId="{0E900D1A-87B7-4B12-83A8-54AEAD669614}" destId="{294455C1-1BEE-4432-9686-CD179B4C8BAC}" srcOrd="0" destOrd="0" presId="urn:microsoft.com/office/officeart/2018/2/layout/IconCircleList"/>
    <dgm:cxn modelId="{DFF308C9-AA58-463B-93D0-336AE70A82EB}" type="presOf" srcId="{97A97382-3C83-4F74-9DC9-85E532746B87}" destId="{C4E4E910-5B80-4661-B4E8-AA3B66D57A9F}" srcOrd="0" destOrd="0" presId="urn:microsoft.com/office/officeart/2018/2/layout/IconCircleList"/>
    <dgm:cxn modelId="{75C208CA-CE9B-4DFA-A43D-DE443C2B1F35}" type="presOf" srcId="{5C981226-470E-44D6-9A6D-807D840C3DD8}" destId="{7578AB01-CEFA-4F56-8165-61703AFBDF4E}" srcOrd="0" destOrd="0" presId="urn:microsoft.com/office/officeart/2018/2/layout/IconCircleList"/>
    <dgm:cxn modelId="{EBA8CEE1-E21F-4A67-888F-BAD5BB27E0AB}" srcId="{3D6D3163-E79E-4F9B-B7B4-9912B4FD2FEA}" destId="{97A97382-3C83-4F74-9DC9-85E532746B87}" srcOrd="2" destOrd="0" parTransId="{9E47FB6A-D9BA-40C5-AFFC-F06CE7C0D55B}" sibTransId="{2C5197B8-1C21-4E2B-B304-457E8FFCF5B4}"/>
    <dgm:cxn modelId="{F54530F8-7DF3-407D-BF9B-ACE1454297B7}" type="presOf" srcId="{3D6D3163-E79E-4F9B-B7B4-9912B4FD2FEA}" destId="{7F855DF2-E5B7-460A-97F0-21F9FC299F43}" srcOrd="0" destOrd="0" presId="urn:microsoft.com/office/officeart/2018/2/layout/IconCircleList"/>
    <dgm:cxn modelId="{001DFF85-5ABB-40E5-9BC4-536F81D10828}" type="presParOf" srcId="{7F855DF2-E5B7-460A-97F0-21F9FC299F43}" destId="{73FDDD6E-C7E3-48F8-88EC-8FC0C5CD0A79}" srcOrd="0" destOrd="0" presId="urn:microsoft.com/office/officeart/2018/2/layout/IconCircleList"/>
    <dgm:cxn modelId="{E967DD71-D3E5-490C-892A-2AE93E0528B8}" type="presParOf" srcId="{73FDDD6E-C7E3-48F8-88EC-8FC0C5CD0A79}" destId="{66FCD289-46DB-460F-875E-6C4E4813FC47}" srcOrd="0" destOrd="0" presId="urn:microsoft.com/office/officeart/2018/2/layout/IconCircleList"/>
    <dgm:cxn modelId="{F7C34382-28DA-4E20-9588-2517742961C2}" type="presParOf" srcId="{66FCD289-46DB-460F-875E-6C4E4813FC47}" destId="{6044A166-F209-4D00-AC70-8549D5B25C7C}" srcOrd="0" destOrd="0" presId="urn:microsoft.com/office/officeart/2018/2/layout/IconCircleList"/>
    <dgm:cxn modelId="{67EA7B04-0B06-472B-8CFF-A9951761FB61}" type="presParOf" srcId="{66FCD289-46DB-460F-875E-6C4E4813FC47}" destId="{6EA71AC7-8F6E-43B6-81CD-99EA5A75513A}" srcOrd="1" destOrd="0" presId="urn:microsoft.com/office/officeart/2018/2/layout/IconCircleList"/>
    <dgm:cxn modelId="{F03893B8-0A64-4746-8448-47C672E8DA3C}" type="presParOf" srcId="{66FCD289-46DB-460F-875E-6C4E4813FC47}" destId="{BA2BF636-9321-4873-A443-CF8E06B597C1}" srcOrd="2" destOrd="0" presId="urn:microsoft.com/office/officeart/2018/2/layout/IconCircleList"/>
    <dgm:cxn modelId="{8FAD51CF-381D-45C6-B779-96F29A80A76C}" type="presParOf" srcId="{66FCD289-46DB-460F-875E-6C4E4813FC47}" destId="{159340A4-8E72-412C-BD97-CED57EE8F363}" srcOrd="3" destOrd="0" presId="urn:microsoft.com/office/officeart/2018/2/layout/IconCircleList"/>
    <dgm:cxn modelId="{912FFF8C-0C16-4B0F-BE9C-356689B383BE}" type="presParOf" srcId="{73FDDD6E-C7E3-48F8-88EC-8FC0C5CD0A79}" destId="{B7DDF7C6-84DB-4673-B8D6-E9FE59768C20}" srcOrd="1" destOrd="0" presId="urn:microsoft.com/office/officeart/2018/2/layout/IconCircleList"/>
    <dgm:cxn modelId="{FB7B4CCC-0AC8-4128-8CF5-5533674ED736}" type="presParOf" srcId="{73FDDD6E-C7E3-48F8-88EC-8FC0C5CD0A79}" destId="{B84A7A33-D416-4676-9291-8108DE63A433}" srcOrd="2" destOrd="0" presId="urn:microsoft.com/office/officeart/2018/2/layout/IconCircleList"/>
    <dgm:cxn modelId="{74293E4D-C68E-4827-9924-F7B33258FC6B}" type="presParOf" srcId="{B84A7A33-D416-4676-9291-8108DE63A433}" destId="{F7843374-55DD-45ED-8286-293C6CA38C94}" srcOrd="0" destOrd="0" presId="urn:microsoft.com/office/officeart/2018/2/layout/IconCircleList"/>
    <dgm:cxn modelId="{AF52192B-89BC-4F8F-9331-4210E0766337}" type="presParOf" srcId="{B84A7A33-D416-4676-9291-8108DE63A433}" destId="{515D4326-EB38-4372-87B5-455B5920B2E8}" srcOrd="1" destOrd="0" presId="urn:microsoft.com/office/officeart/2018/2/layout/IconCircleList"/>
    <dgm:cxn modelId="{BCE63B54-6854-499A-8298-FB0712A81CE0}" type="presParOf" srcId="{B84A7A33-D416-4676-9291-8108DE63A433}" destId="{8C8831C2-D75F-4F98-9116-3D6B54CE4B14}" srcOrd="2" destOrd="0" presId="urn:microsoft.com/office/officeart/2018/2/layout/IconCircleList"/>
    <dgm:cxn modelId="{499FE3BE-E6F4-42BF-BF2D-18A4571DA020}" type="presParOf" srcId="{B84A7A33-D416-4676-9291-8108DE63A433}" destId="{7578AB01-CEFA-4F56-8165-61703AFBDF4E}" srcOrd="3" destOrd="0" presId="urn:microsoft.com/office/officeart/2018/2/layout/IconCircleList"/>
    <dgm:cxn modelId="{D9B5B7B9-9D47-4743-B4CB-CFFDCFA04A76}" type="presParOf" srcId="{73FDDD6E-C7E3-48F8-88EC-8FC0C5CD0A79}" destId="{42C888D4-A4D3-4AC0-BBE8-94E63881E7F3}" srcOrd="3" destOrd="0" presId="urn:microsoft.com/office/officeart/2018/2/layout/IconCircleList"/>
    <dgm:cxn modelId="{F365D986-6F60-43C4-AA91-213F09491A08}" type="presParOf" srcId="{73FDDD6E-C7E3-48F8-88EC-8FC0C5CD0A79}" destId="{88B57411-60E9-49FD-8DCA-3021D9A89E6E}" srcOrd="4" destOrd="0" presId="urn:microsoft.com/office/officeart/2018/2/layout/IconCircleList"/>
    <dgm:cxn modelId="{95B224D8-9D07-404C-9748-FBE235CE22A2}" type="presParOf" srcId="{88B57411-60E9-49FD-8DCA-3021D9A89E6E}" destId="{200F27D2-7DC5-49CA-AE9F-62A6A4C3A93A}" srcOrd="0" destOrd="0" presId="urn:microsoft.com/office/officeart/2018/2/layout/IconCircleList"/>
    <dgm:cxn modelId="{B50F22B4-F0DC-4BD5-85B7-556189CF6DBC}" type="presParOf" srcId="{88B57411-60E9-49FD-8DCA-3021D9A89E6E}" destId="{2B830EC4-ADD8-43B9-9136-509640EB9C45}" srcOrd="1" destOrd="0" presId="urn:microsoft.com/office/officeart/2018/2/layout/IconCircleList"/>
    <dgm:cxn modelId="{D6EDD07D-32CA-4E88-A615-732D2B694F98}" type="presParOf" srcId="{88B57411-60E9-49FD-8DCA-3021D9A89E6E}" destId="{0BDB6D5F-E998-4942-934E-33E65869A980}" srcOrd="2" destOrd="0" presId="urn:microsoft.com/office/officeart/2018/2/layout/IconCircleList"/>
    <dgm:cxn modelId="{AD7EBF92-86BD-4069-BEF2-F96E0519C9A2}" type="presParOf" srcId="{88B57411-60E9-49FD-8DCA-3021D9A89E6E}" destId="{C4E4E910-5B80-4661-B4E8-AA3B66D57A9F}" srcOrd="3" destOrd="0" presId="urn:microsoft.com/office/officeart/2018/2/layout/IconCircleList"/>
    <dgm:cxn modelId="{0556AF78-0FD8-4301-949B-11FBAC8C735E}" type="presParOf" srcId="{73FDDD6E-C7E3-48F8-88EC-8FC0C5CD0A79}" destId="{D6E3F673-F945-4C4F-BF09-AD725AB621D1}" srcOrd="5" destOrd="0" presId="urn:microsoft.com/office/officeart/2018/2/layout/IconCircleList"/>
    <dgm:cxn modelId="{917C54C1-232B-42DB-804D-99806D54396A}" type="presParOf" srcId="{73FDDD6E-C7E3-48F8-88EC-8FC0C5CD0A79}" destId="{3535A78F-BA7A-46F7-A09C-5743EB62997F}" srcOrd="6" destOrd="0" presId="urn:microsoft.com/office/officeart/2018/2/layout/IconCircleList"/>
    <dgm:cxn modelId="{C593EEE7-3324-4EF0-8516-5C928B5BB388}" type="presParOf" srcId="{3535A78F-BA7A-46F7-A09C-5743EB62997F}" destId="{9A7592C3-9791-475D-8E7F-4F47BFA13826}" srcOrd="0" destOrd="0" presId="urn:microsoft.com/office/officeart/2018/2/layout/IconCircleList"/>
    <dgm:cxn modelId="{A53FCF56-B679-480D-A706-652EAFC5DBE4}" type="presParOf" srcId="{3535A78F-BA7A-46F7-A09C-5743EB62997F}" destId="{17F5B688-C6BD-4D5C-B5F0-17AC8C17A370}" srcOrd="1" destOrd="0" presId="urn:microsoft.com/office/officeart/2018/2/layout/IconCircleList"/>
    <dgm:cxn modelId="{4B31AB7F-A91C-47CC-99C9-2E33E6B4E072}" type="presParOf" srcId="{3535A78F-BA7A-46F7-A09C-5743EB62997F}" destId="{BE979682-15E8-4EC7-BC12-9195CB347511}" srcOrd="2" destOrd="0" presId="urn:microsoft.com/office/officeart/2018/2/layout/IconCircleList"/>
    <dgm:cxn modelId="{6CF8E860-B4A3-4BC2-8794-362977236202}" type="presParOf" srcId="{3535A78F-BA7A-46F7-A09C-5743EB62997F}" destId="{294455C1-1BEE-4432-9686-CD179B4C8BAC}" srcOrd="3" destOrd="0" presId="urn:microsoft.com/office/officeart/2018/2/layout/IconCircleList"/>
    <dgm:cxn modelId="{A2451318-68CD-48BB-ACCC-3986FD1B72C2}" type="presParOf" srcId="{73FDDD6E-C7E3-48F8-88EC-8FC0C5CD0A79}" destId="{3298D9AF-5155-4085-929B-FAD69067999E}" srcOrd="7" destOrd="0" presId="urn:microsoft.com/office/officeart/2018/2/layout/IconCircleList"/>
    <dgm:cxn modelId="{0C834458-EF26-4498-A744-B0180B618852}" type="presParOf" srcId="{73FDDD6E-C7E3-48F8-88EC-8FC0C5CD0A79}" destId="{909A9207-6183-4AD6-AEDA-D25A996DA845}" srcOrd="8" destOrd="0" presId="urn:microsoft.com/office/officeart/2018/2/layout/IconCircleList"/>
    <dgm:cxn modelId="{7436D846-3BFA-40AB-A653-08FDE10ECA84}" type="presParOf" srcId="{909A9207-6183-4AD6-AEDA-D25A996DA845}" destId="{857902D8-4892-4A26-B314-1912810C0DC4}" srcOrd="0" destOrd="0" presId="urn:microsoft.com/office/officeart/2018/2/layout/IconCircleList"/>
    <dgm:cxn modelId="{55D6A7A6-2208-43B7-90F4-D1D094E1C849}" type="presParOf" srcId="{909A9207-6183-4AD6-AEDA-D25A996DA845}" destId="{F3DD3BB5-605F-4079-AFCC-E3D2C74B0AA7}" srcOrd="1" destOrd="0" presId="urn:microsoft.com/office/officeart/2018/2/layout/IconCircleList"/>
    <dgm:cxn modelId="{FD329B7B-CEB0-4E96-90A3-54C027142D8A}" type="presParOf" srcId="{909A9207-6183-4AD6-AEDA-D25A996DA845}" destId="{5FFF0630-44F7-4E14-8BD0-845E7CB7ABAC}" srcOrd="2" destOrd="0" presId="urn:microsoft.com/office/officeart/2018/2/layout/IconCircleList"/>
    <dgm:cxn modelId="{D07129EC-C88F-40A5-9C2D-64B59B710A7E}" type="presParOf" srcId="{909A9207-6183-4AD6-AEDA-D25A996DA845}" destId="{C50400DA-A5A8-43EB-BEC2-D58D62524B91}" srcOrd="3" destOrd="0" presId="urn:microsoft.com/office/officeart/2018/2/layout/IconCircleList"/>
    <dgm:cxn modelId="{F93557AB-59D3-4905-B502-CD37FFCBF51D}" type="presParOf" srcId="{73FDDD6E-C7E3-48F8-88EC-8FC0C5CD0A79}" destId="{6704036C-F05B-477F-951D-D4E1443BF747}" srcOrd="9" destOrd="0" presId="urn:microsoft.com/office/officeart/2018/2/layout/IconCircleList"/>
    <dgm:cxn modelId="{D857719C-CDF0-4072-AE97-82D3574D4553}" type="presParOf" srcId="{73FDDD6E-C7E3-48F8-88EC-8FC0C5CD0A79}" destId="{51732E7A-D558-48D1-818A-B0B38DE8D67C}" srcOrd="10" destOrd="0" presId="urn:microsoft.com/office/officeart/2018/2/layout/IconCircleList"/>
    <dgm:cxn modelId="{B06C5215-5202-4117-A6B8-BCFE2CF87330}" type="presParOf" srcId="{51732E7A-D558-48D1-818A-B0B38DE8D67C}" destId="{1A450BFE-A290-4B6A-92D6-F788125D8FAC}" srcOrd="0" destOrd="0" presId="urn:microsoft.com/office/officeart/2018/2/layout/IconCircleList"/>
    <dgm:cxn modelId="{9456BADD-AB74-4236-BDD2-30B19BB3BB0C}" type="presParOf" srcId="{51732E7A-D558-48D1-818A-B0B38DE8D67C}" destId="{5340EB2D-300E-45CB-ADBC-254600D7231E}" srcOrd="1" destOrd="0" presId="urn:microsoft.com/office/officeart/2018/2/layout/IconCircleList"/>
    <dgm:cxn modelId="{387107DC-4260-43F1-B45C-D724FF216BE5}" type="presParOf" srcId="{51732E7A-D558-48D1-818A-B0B38DE8D67C}" destId="{A53BC6D4-4D20-4E0B-BBC8-75CCCEBDDC62}" srcOrd="2" destOrd="0" presId="urn:microsoft.com/office/officeart/2018/2/layout/IconCircleList"/>
    <dgm:cxn modelId="{5177949A-9BE1-4E13-A039-45FD753245C0}" type="presParOf" srcId="{51732E7A-D558-48D1-818A-B0B38DE8D67C}" destId="{64195236-D1D8-4DEC-80B2-88EED3F38E1F}" srcOrd="3" destOrd="0" presId="urn:microsoft.com/office/officeart/2018/2/layout/IconCircle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B56FC3-98F2-48C1-9969-0569E280540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D2236C85-ACEB-481D-936D-990779EDD2D4}">
      <dgm:prSet/>
      <dgm:spPr/>
      <dgm:t>
        <a:bodyPr/>
        <a:lstStyle/>
        <a:p>
          <a:r>
            <a:rPr lang="en-US"/>
            <a:t>Guided lab</a:t>
          </a:r>
        </a:p>
      </dgm:t>
    </dgm:pt>
    <dgm:pt modelId="{428E1C34-5D72-4468-ABB7-ABAFF685EF8A}" type="parTrans" cxnId="{B6551BFD-1E7D-4091-98B3-942B894916DA}">
      <dgm:prSet/>
      <dgm:spPr/>
      <dgm:t>
        <a:bodyPr/>
        <a:lstStyle/>
        <a:p>
          <a:endParaRPr lang="en-US"/>
        </a:p>
      </dgm:t>
    </dgm:pt>
    <dgm:pt modelId="{65548466-1898-438E-A86B-7128B708CFDA}" type="sibTrans" cxnId="{B6551BFD-1E7D-4091-98B3-942B894916DA}">
      <dgm:prSet/>
      <dgm:spPr/>
      <dgm:t>
        <a:bodyPr/>
        <a:lstStyle/>
        <a:p>
          <a:endParaRPr lang="en-US"/>
        </a:p>
      </dgm:t>
    </dgm:pt>
    <dgm:pt modelId="{A5A63A80-1AB5-46F0-8D1B-A51974A8D546}">
      <dgm:prSet/>
      <dgm:spPr/>
      <dgm:t>
        <a:bodyPr/>
        <a:lstStyle/>
        <a:p>
          <a:r>
            <a:rPr lang="en-US" dirty="0"/>
            <a:t>Enhancing your own apps &amp; Q&amp;A</a:t>
          </a:r>
        </a:p>
      </dgm:t>
    </dgm:pt>
    <dgm:pt modelId="{EAB5052D-4ECB-4574-8549-50B0F50179DA}" type="parTrans" cxnId="{159708E5-4993-40EE-878E-00D748F565B2}">
      <dgm:prSet/>
      <dgm:spPr/>
      <dgm:t>
        <a:bodyPr/>
        <a:lstStyle/>
        <a:p>
          <a:endParaRPr lang="en-US"/>
        </a:p>
      </dgm:t>
    </dgm:pt>
    <dgm:pt modelId="{F82139B2-3900-4714-8A23-457E9847F81B}" type="sibTrans" cxnId="{159708E5-4993-40EE-878E-00D748F565B2}">
      <dgm:prSet/>
      <dgm:spPr/>
      <dgm:t>
        <a:bodyPr/>
        <a:lstStyle/>
        <a:p>
          <a:endParaRPr lang="en-US"/>
        </a:p>
      </dgm:t>
    </dgm:pt>
    <dgm:pt modelId="{41D08092-C581-4EAD-AAB6-F0CF63F85A78}" type="pres">
      <dgm:prSet presAssocID="{5FB56FC3-98F2-48C1-9969-0569E2805408}" presName="root" presStyleCnt="0">
        <dgm:presLayoutVars>
          <dgm:dir/>
          <dgm:resizeHandles val="exact"/>
        </dgm:presLayoutVars>
      </dgm:prSet>
      <dgm:spPr/>
    </dgm:pt>
    <dgm:pt modelId="{69E422C9-D49A-403D-9CE0-3D71C9EEDE64}" type="pres">
      <dgm:prSet presAssocID="{D2236C85-ACEB-481D-936D-990779EDD2D4}" presName="compNode" presStyleCnt="0"/>
      <dgm:spPr/>
    </dgm:pt>
    <dgm:pt modelId="{62111891-404F-4E89-8D22-1EEFC7F2D973}" type="pres">
      <dgm:prSet presAssocID="{D2236C85-ACEB-481D-936D-990779EDD2D4}" presName="bgRect" presStyleLbl="bgShp" presStyleIdx="0" presStyleCnt="2" custLinFactNeighborX="16" custLinFactNeighborY="-746"/>
      <dgm:spPr/>
    </dgm:pt>
    <dgm:pt modelId="{7757DB42-1817-42A5-847A-83E2D77A25F9}" type="pres">
      <dgm:prSet presAssocID="{D2236C85-ACEB-481D-936D-990779EDD2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097957B7-FF3A-4203-92E3-6EC7AB92B979}" type="pres">
      <dgm:prSet presAssocID="{D2236C85-ACEB-481D-936D-990779EDD2D4}" presName="spaceRect" presStyleCnt="0"/>
      <dgm:spPr/>
    </dgm:pt>
    <dgm:pt modelId="{25E61CFD-780E-4881-BDB0-403DE9BEF7D9}" type="pres">
      <dgm:prSet presAssocID="{D2236C85-ACEB-481D-936D-990779EDD2D4}" presName="parTx" presStyleLbl="revTx" presStyleIdx="0" presStyleCnt="2">
        <dgm:presLayoutVars>
          <dgm:chMax val="0"/>
          <dgm:chPref val="0"/>
        </dgm:presLayoutVars>
      </dgm:prSet>
      <dgm:spPr/>
    </dgm:pt>
    <dgm:pt modelId="{CDDFC6FB-CD13-4FE3-A6AF-6BE7AD027E83}" type="pres">
      <dgm:prSet presAssocID="{65548466-1898-438E-A86B-7128B708CFDA}" presName="sibTrans" presStyleCnt="0"/>
      <dgm:spPr/>
    </dgm:pt>
    <dgm:pt modelId="{B7D8059C-ACB8-4AD1-996C-C377B0EE2B93}" type="pres">
      <dgm:prSet presAssocID="{A5A63A80-1AB5-46F0-8D1B-A51974A8D546}" presName="compNode" presStyleCnt="0"/>
      <dgm:spPr/>
    </dgm:pt>
    <dgm:pt modelId="{8258DA2B-D677-483A-8B65-90AFECC98A60}" type="pres">
      <dgm:prSet presAssocID="{A5A63A80-1AB5-46F0-8D1B-A51974A8D546}" presName="bgRect" presStyleLbl="bgShp" presStyleIdx="1" presStyleCnt="2"/>
      <dgm:spPr/>
    </dgm:pt>
    <dgm:pt modelId="{F85C333B-F03B-4B6A-8B1B-D238CD9D3193}" type="pres">
      <dgm:prSet presAssocID="{A5A63A80-1AB5-46F0-8D1B-A51974A8D5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C66849A2-8CC5-4F77-A1B0-F484AD71E383}" type="pres">
      <dgm:prSet presAssocID="{A5A63A80-1AB5-46F0-8D1B-A51974A8D546}" presName="spaceRect" presStyleCnt="0"/>
      <dgm:spPr/>
    </dgm:pt>
    <dgm:pt modelId="{4A5E58D2-2FD5-49CC-B8CE-A926C0AB8AE1}" type="pres">
      <dgm:prSet presAssocID="{A5A63A80-1AB5-46F0-8D1B-A51974A8D546}" presName="parTx" presStyleLbl="revTx" presStyleIdx="1" presStyleCnt="2">
        <dgm:presLayoutVars>
          <dgm:chMax val="0"/>
          <dgm:chPref val="0"/>
        </dgm:presLayoutVars>
      </dgm:prSet>
      <dgm:spPr/>
    </dgm:pt>
  </dgm:ptLst>
  <dgm:cxnLst>
    <dgm:cxn modelId="{1EAC5D5C-D05A-472D-B3A2-01036D231125}" type="presOf" srcId="{A5A63A80-1AB5-46F0-8D1B-A51974A8D546}" destId="{4A5E58D2-2FD5-49CC-B8CE-A926C0AB8AE1}" srcOrd="0" destOrd="0" presId="urn:microsoft.com/office/officeart/2018/2/layout/IconVerticalSolidList"/>
    <dgm:cxn modelId="{26F0099D-9075-47C6-9F89-62B1BD21BBFA}" type="presOf" srcId="{5FB56FC3-98F2-48C1-9969-0569E2805408}" destId="{41D08092-C581-4EAD-AAB6-F0CF63F85A78}" srcOrd="0" destOrd="0" presId="urn:microsoft.com/office/officeart/2018/2/layout/IconVerticalSolidList"/>
    <dgm:cxn modelId="{D7ACA8CC-83A8-4FCD-A0C5-E7520E365864}" type="presOf" srcId="{D2236C85-ACEB-481D-936D-990779EDD2D4}" destId="{25E61CFD-780E-4881-BDB0-403DE9BEF7D9}" srcOrd="0" destOrd="0" presId="urn:microsoft.com/office/officeart/2018/2/layout/IconVerticalSolidList"/>
    <dgm:cxn modelId="{159708E5-4993-40EE-878E-00D748F565B2}" srcId="{5FB56FC3-98F2-48C1-9969-0569E2805408}" destId="{A5A63A80-1AB5-46F0-8D1B-A51974A8D546}" srcOrd="1" destOrd="0" parTransId="{EAB5052D-4ECB-4574-8549-50B0F50179DA}" sibTransId="{F82139B2-3900-4714-8A23-457E9847F81B}"/>
    <dgm:cxn modelId="{B6551BFD-1E7D-4091-98B3-942B894916DA}" srcId="{5FB56FC3-98F2-48C1-9969-0569E2805408}" destId="{D2236C85-ACEB-481D-936D-990779EDD2D4}" srcOrd="0" destOrd="0" parTransId="{428E1C34-5D72-4468-ABB7-ABAFF685EF8A}" sibTransId="{65548466-1898-438E-A86B-7128B708CFDA}"/>
    <dgm:cxn modelId="{920FCC70-AFE6-4786-B24B-5CD1FA0562F2}" type="presParOf" srcId="{41D08092-C581-4EAD-AAB6-F0CF63F85A78}" destId="{69E422C9-D49A-403D-9CE0-3D71C9EEDE64}" srcOrd="0" destOrd="0" presId="urn:microsoft.com/office/officeart/2018/2/layout/IconVerticalSolidList"/>
    <dgm:cxn modelId="{2DA67D0F-7819-46AC-B2FD-0B12C64BEC93}" type="presParOf" srcId="{69E422C9-D49A-403D-9CE0-3D71C9EEDE64}" destId="{62111891-404F-4E89-8D22-1EEFC7F2D973}" srcOrd="0" destOrd="0" presId="urn:microsoft.com/office/officeart/2018/2/layout/IconVerticalSolidList"/>
    <dgm:cxn modelId="{46818CA1-6C90-48AB-A4E0-820E7B477359}" type="presParOf" srcId="{69E422C9-D49A-403D-9CE0-3D71C9EEDE64}" destId="{7757DB42-1817-42A5-847A-83E2D77A25F9}" srcOrd="1" destOrd="0" presId="urn:microsoft.com/office/officeart/2018/2/layout/IconVerticalSolidList"/>
    <dgm:cxn modelId="{D66C53FD-17E2-4DFD-A1DF-6AD5F2B2121C}" type="presParOf" srcId="{69E422C9-D49A-403D-9CE0-3D71C9EEDE64}" destId="{097957B7-FF3A-4203-92E3-6EC7AB92B979}" srcOrd="2" destOrd="0" presId="urn:microsoft.com/office/officeart/2018/2/layout/IconVerticalSolidList"/>
    <dgm:cxn modelId="{86778AC7-CB4C-4EFC-B1CE-089F6F116169}" type="presParOf" srcId="{69E422C9-D49A-403D-9CE0-3D71C9EEDE64}" destId="{25E61CFD-780E-4881-BDB0-403DE9BEF7D9}" srcOrd="3" destOrd="0" presId="urn:microsoft.com/office/officeart/2018/2/layout/IconVerticalSolidList"/>
    <dgm:cxn modelId="{0A7859D0-29C6-4402-8BA9-B9666599E605}" type="presParOf" srcId="{41D08092-C581-4EAD-AAB6-F0CF63F85A78}" destId="{CDDFC6FB-CD13-4FE3-A6AF-6BE7AD027E83}" srcOrd="1" destOrd="0" presId="urn:microsoft.com/office/officeart/2018/2/layout/IconVerticalSolidList"/>
    <dgm:cxn modelId="{670C4197-0182-482C-972A-449E49D15921}" type="presParOf" srcId="{41D08092-C581-4EAD-AAB6-F0CF63F85A78}" destId="{B7D8059C-ACB8-4AD1-996C-C377B0EE2B93}" srcOrd="2" destOrd="0" presId="urn:microsoft.com/office/officeart/2018/2/layout/IconVerticalSolidList"/>
    <dgm:cxn modelId="{30C0D11D-B5E8-4815-A49F-CE634F80177A}" type="presParOf" srcId="{B7D8059C-ACB8-4AD1-996C-C377B0EE2B93}" destId="{8258DA2B-D677-483A-8B65-90AFECC98A60}" srcOrd="0" destOrd="0" presId="urn:microsoft.com/office/officeart/2018/2/layout/IconVerticalSolidList"/>
    <dgm:cxn modelId="{E15D76D1-15D8-40DF-89F2-2A808A75C334}" type="presParOf" srcId="{B7D8059C-ACB8-4AD1-996C-C377B0EE2B93}" destId="{F85C333B-F03B-4B6A-8B1B-D238CD9D3193}" srcOrd="1" destOrd="0" presId="urn:microsoft.com/office/officeart/2018/2/layout/IconVerticalSolidList"/>
    <dgm:cxn modelId="{A41311B9-DE6E-4D4F-AA6D-978E2B744435}" type="presParOf" srcId="{B7D8059C-ACB8-4AD1-996C-C377B0EE2B93}" destId="{C66849A2-8CC5-4F77-A1B0-F484AD71E383}" srcOrd="2" destOrd="0" presId="urn:microsoft.com/office/officeart/2018/2/layout/IconVerticalSolidList"/>
    <dgm:cxn modelId="{C1C1D578-E346-4A7C-8FF1-DD1375157588}" type="presParOf" srcId="{B7D8059C-ACB8-4AD1-996C-C377B0EE2B93}" destId="{4A5E58D2-2FD5-49CC-B8CE-A926C0AB8A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4A166-F209-4D00-AC70-8549D5B25C7C}">
      <dsp:nvSpPr>
        <dsp:cNvPr id="0" name=""/>
        <dsp:cNvSpPr/>
      </dsp:nvSpPr>
      <dsp:spPr>
        <a:xfrm>
          <a:off x="95224" y="48849"/>
          <a:ext cx="765033" cy="76503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A71AC7-8F6E-43B6-81CD-99EA5A75513A}">
      <dsp:nvSpPr>
        <dsp:cNvPr id="0" name=""/>
        <dsp:cNvSpPr/>
      </dsp:nvSpPr>
      <dsp:spPr>
        <a:xfrm>
          <a:off x="255879" y="209506"/>
          <a:ext cx="443719" cy="443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9340A4-8E72-412C-BD97-CED57EE8F363}">
      <dsp:nvSpPr>
        <dsp:cNvPr id="0" name=""/>
        <dsp:cNvSpPr/>
      </dsp:nvSpPr>
      <dsp:spPr>
        <a:xfrm>
          <a:off x="1162056" y="48849"/>
          <a:ext cx="2743656" cy="76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dirty="0"/>
            <a:t>Porting to .NET Core 3.0</a:t>
          </a:r>
          <a:endParaRPr lang="en-US" sz="1800" kern="1200" dirty="0"/>
        </a:p>
      </dsp:txBody>
      <dsp:txXfrm>
        <a:off x="1162056" y="48849"/>
        <a:ext cx="2743656" cy="765033"/>
      </dsp:txXfrm>
    </dsp:sp>
    <dsp:sp modelId="{F7843374-55DD-45ED-8286-293C6CA38C94}">
      <dsp:nvSpPr>
        <dsp:cNvPr id="0" name=""/>
        <dsp:cNvSpPr/>
      </dsp:nvSpPr>
      <dsp:spPr>
        <a:xfrm>
          <a:off x="4289169" y="48849"/>
          <a:ext cx="765033" cy="76503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5D4326-EB38-4372-87B5-455B5920B2E8}">
      <dsp:nvSpPr>
        <dsp:cNvPr id="0" name=""/>
        <dsp:cNvSpPr/>
      </dsp:nvSpPr>
      <dsp:spPr>
        <a:xfrm>
          <a:off x="4449826" y="209506"/>
          <a:ext cx="443719" cy="44371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78AB01-CEFA-4F56-8165-61703AFBDF4E}">
      <dsp:nvSpPr>
        <dsp:cNvPr id="0" name=""/>
        <dsp:cNvSpPr/>
      </dsp:nvSpPr>
      <dsp:spPr>
        <a:xfrm>
          <a:off x="5353052" y="48849"/>
          <a:ext cx="2743656" cy="76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dirty="0"/>
            <a:t>Upgrading your apps with XAML Islands</a:t>
          </a:r>
          <a:endParaRPr lang="en-US" sz="1800" kern="1200" dirty="0"/>
        </a:p>
      </dsp:txBody>
      <dsp:txXfrm>
        <a:off x="5353052" y="48849"/>
        <a:ext cx="2743656" cy="765033"/>
      </dsp:txXfrm>
    </dsp:sp>
    <dsp:sp modelId="{200F27D2-7DC5-49CA-AE9F-62A6A4C3A93A}">
      <dsp:nvSpPr>
        <dsp:cNvPr id="0" name=""/>
        <dsp:cNvSpPr/>
      </dsp:nvSpPr>
      <dsp:spPr>
        <a:xfrm>
          <a:off x="95224" y="1430210"/>
          <a:ext cx="765033" cy="76503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830EC4-ADD8-43B9-9136-509640EB9C45}">
      <dsp:nvSpPr>
        <dsp:cNvPr id="0" name=""/>
        <dsp:cNvSpPr/>
      </dsp:nvSpPr>
      <dsp:spPr>
        <a:xfrm>
          <a:off x="255879" y="1590867"/>
          <a:ext cx="443719" cy="443719"/>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E4E910-5B80-4661-B4E8-AA3B66D57A9F}">
      <dsp:nvSpPr>
        <dsp:cNvPr id="0" name=""/>
        <dsp:cNvSpPr/>
      </dsp:nvSpPr>
      <dsp:spPr>
        <a:xfrm>
          <a:off x="1162056" y="1430210"/>
          <a:ext cx="2743656" cy="76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dirty="0"/>
            <a:t>Adding Windows 10 features to your  apps</a:t>
          </a:r>
          <a:endParaRPr lang="en-US" sz="1800" kern="1200" dirty="0"/>
        </a:p>
      </dsp:txBody>
      <dsp:txXfrm>
        <a:off x="1162056" y="1430210"/>
        <a:ext cx="2743656" cy="765033"/>
      </dsp:txXfrm>
    </dsp:sp>
    <dsp:sp modelId="{9A7592C3-9791-475D-8E7F-4F47BFA13826}">
      <dsp:nvSpPr>
        <dsp:cNvPr id="0" name=""/>
        <dsp:cNvSpPr/>
      </dsp:nvSpPr>
      <dsp:spPr>
        <a:xfrm>
          <a:off x="4289169" y="1430210"/>
          <a:ext cx="765033" cy="76503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5B688-C6BD-4D5C-B5F0-17AC8C17A370}">
      <dsp:nvSpPr>
        <dsp:cNvPr id="0" name=""/>
        <dsp:cNvSpPr/>
      </dsp:nvSpPr>
      <dsp:spPr>
        <a:xfrm>
          <a:off x="4449826" y="1590867"/>
          <a:ext cx="443719" cy="4437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4455C1-1BEE-4432-9686-CD179B4C8BAC}">
      <dsp:nvSpPr>
        <dsp:cNvPr id="0" name=""/>
        <dsp:cNvSpPr/>
      </dsp:nvSpPr>
      <dsp:spPr>
        <a:xfrm>
          <a:off x="5353052" y="1430210"/>
          <a:ext cx="2743656" cy="76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dirty="0"/>
            <a:t>Packaging and deploying your application with MSIX</a:t>
          </a:r>
          <a:endParaRPr lang="en-US" sz="1800" kern="1200" dirty="0"/>
        </a:p>
      </dsp:txBody>
      <dsp:txXfrm>
        <a:off x="5353052" y="1430210"/>
        <a:ext cx="2743656" cy="765033"/>
      </dsp:txXfrm>
    </dsp:sp>
    <dsp:sp modelId="{857902D8-4892-4A26-B314-1912810C0DC4}">
      <dsp:nvSpPr>
        <dsp:cNvPr id="0" name=""/>
        <dsp:cNvSpPr/>
      </dsp:nvSpPr>
      <dsp:spPr>
        <a:xfrm>
          <a:off x="95224" y="2811570"/>
          <a:ext cx="765033" cy="76503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DD3BB5-605F-4079-AFCC-E3D2C74B0AA7}">
      <dsp:nvSpPr>
        <dsp:cNvPr id="0" name=""/>
        <dsp:cNvSpPr/>
      </dsp:nvSpPr>
      <dsp:spPr>
        <a:xfrm>
          <a:off x="255879" y="2972227"/>
          <a:ext cx="443719" cy="4437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0400DA-A5A8-43EB-BEC2-D58D62524B91}">
      <dsp:nvSpPr>
        <dsp:cNvPr id="0" name=""/>
        <dsp:cNvSpPr/>
      </dsp:nvSpPr>
      <dsp:spPr>
        <a:xfrm>
          <a:off x="1162056" y="2811570"/>
          <a:ext cx="2743656" cy="76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a:t>Creating a CI/CD pipeline with Azure DevOps</a:t>
          </a:r>
          <a:endParaRPr lang="en-US" sz="1800" kern="1200"/>
        </a:p>
      </dsp:txBody>
      <dsp:txXfrm>
        <a:off x="1162056" y="2811570"/>
        <a:ext cx="2743656" cy="765033"/>
      </dsp:txXfrm>
    </dsp:sp>
    <dsp:sp modelId="{1A450BFE-A290-4B6A-92D6-F788125D8FAC}">
      <dsp:nvSpPr>
        <dsp:cNvPr id="0" name=""/>
        <dsp:cNvSpPr/>
      </dsp:nvSpPr>
      <dsp:spPr>
        <a:xfrm>
          <a:off x="4289169" y="2811570"/>
          <a:ext cx="765033" cy="765033"/>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0EB2D-300E-45CB-ADBC-254600D7231E}">
      <dsp:nvSpPr>
        <dsp:cNvPr id="0" name=""/>
        <dsp:cNvSpPr/>
      </dsp:nvSpPr>
      <dsp:spPr>
        <a:xfrm>
          <a:off x="4449826" y="2972227"/>
          <a:ext cx="443719" cy="443719"/>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195236-D1D8-4DEC-80B2-88EED3F38E1F}">
      <dsp:nvSpPr>
        <dsp:cNvPr id="0" name=""/>
        <dsp:cNvSpPr/>
      </dsp:nvSpPr>
      <dsp:spPr>
        <a:xfrm>
          <a:off x="5353052" y="2811570"/>
          <a:ext cx="2743656" cy="76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dirty="0"/>
            <a:t>Integrating your desktop app with App Center</a:t>
          </a:r>
          <a:endParaRPr lang="en-US" sz="1800" kern="1200" dirty="0"/>
        </a:p>
      </dsp:txBody>
      <dsp:txXfrm>
        <a:off x="5353052" y="2811570"/>
        <a:ext cx="2743656" cy="7650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11891-404F-4E89-8D22-1EEFC7F2D973}">
      <dsp:nvSpPr>
        <dsp:cNvPr id="0" name=""/>
        <dsp:cNvSpPr/>
      </dsp:nvSpPr>
      <dsp:spPr>
        <a:xfrm>
          <a:off x="0" y="581022"/>
          <a:ext cx="8264129" cy="10876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7DB42-1817-42A5-847A-83E2D77A25F9}">
      <dsp:nvSpPr>
        <dsp:cNvPr id="0" name=""/>
        <dsp:cNvSpPr/>
      </dsp:nvSpPr>
      <dsp:spPr>
        <a:xfrm>
          <a:off x="329009" y="833854"/>
          <a:ext cx="598199" cy="5981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E61CFD-780E-4881-BDB0-403DE9BEF7D9}">
      <dsp:nvSpPr>
        <dsp:cNvPr id="0" name=""/>
        <dsp:cNvSpPr/>
      </dsp:nvSpPr>
      <dsp:spPr>
        <a:xfrm>
          <a:off x="1256219" y="589136"/>
          <a:ext cx="7007909" cy="1087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08" tIns="115108" rIns="115108" bIns="115108" numCol="1" spcCol="1270" anchor="ctr" anchorCtr="0">
          <a:noAutofit/>
        </a:bodyPr>
        <a:lstStyle/>
        <a:p>
          <a:pPr marL="0" lvl="0" indent="0" algn="l" defTabSz="1111250">
            <a:lnSpc>
              <a:spcPct val="90000"/>
            </a:lnSpc>
            <a:spcBef>
              <a:spcPct val="0"/>
            </a:spcBef>
            <a:spcAft>
              <a:spcPct val="35000"/>
            </a:spcAft>
            <a:buNone/>
          </a:pPr>
          <a:r>
            <a:rPr lang="en-US" sz="2500" kern="1200"/>
            <a:t>Guided lab</a:t>
          </a:r>
        </a:p>
      </dsp:txBody>
      <dsp:txXfrm>
        <a:off x="1256219" y="589136"/>
        <a:ext cx="7007909" cy="1087636"/>
      </dsp:txXfrm>
    </dsp:sp>
    <dsp:sp modelId="{8258DA2B-D677-483A-8B65-90AFECC98A60}">
      <dsp:nvSpPr>
        <dsp:cNvPr id="0" name=""/>
        <dsp:cNvSpPr/>
      </dsp:nvSpPr>
      <dsp:spPr>
        <a:xfrm>
          <a:off x="0" y="1948681"/>
          <a:ext cx="8264129" cy="10876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C333B-F03B-4B6A-8B1B-D238CD9D3193}">
      <dsp:nvSpPr>
        <dsp:cNvPr id="0" name=""/>
        <dsp:cNvSpPr/>
      </dsp:nvSpPr>
      <dsp:spPr>
        <a:xfrm>
          <a:off x="329009" y="2193399"/>
          <a:ext cx="598199" cy="5981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5E58D2-2FD5-49CC-B8CE-A926C0AB8AE1}">
      <dsp:nvSpPr>
        <dsp:cNvPr id="0" name=""/>
        <dsp:cNvSpPr/>
      </dsp:nvSpPr>
      <dsp:spPr>
        <a:xfrm>
          <a:off x="1256219" y="1948681"/>
          <a:ext cx="7007909" cy="1087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08" tIns="115108" rIns="115108" bIns="115108" numCol="1" spcCol="1270" anchor="ctr" anchorCtr="0">
          <a:noAutofit/>
        </a:bodyPr>
        <a:lstStyle/>
        <a:p>
          <a:pPr marL="0" lvl="0" indent="0" algn="l" defTabSz="1111250">
            <a:lnSpc>
              <a:spcPct val="90000"/>
            </a:lnSpc>
            <a:spcBef>
              <a:spcPct val="0"/>
            </a:spcBef>
            <a:spcAft>
              <a:spcPct val="35000"/>
            </a:spcAft>
            <a:buNone/>
          </a:pPr>
          <a:r>
            <a:rPr lang="en-US" sz="2500" kern="1200" dirty="0"/>
            <a:t>Enhancing your own apps &amp; Q&amp;A</a:t>
          </a:r>
        </a:p>
      </dsp:txBody>
      <dsp:txXfrm>
        <a:off x="1256219" y="1948681"/>
        <a:ext cx="7007909" cy="108763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 y="9120190"/>
            <a:ext cx="7313613" cy="479425"/>
          </a:xfrm>
          <a:prstGeom prst="rect">
            <a:avLst/>
          </a:prstGeom>
        </p:spPr>
        <p:txBody>
          <a:bodyPr vert="horz" lIns="91417" tIns="45708" rIns="91417" bIns="45708" rtlCol="0" anchor="b"/>
          <a:lstStyle>
            <a:lvl1pPr algn="r">
              <a:defRPr sz="1200"/>
            </a:lvl1pPr>
          </a:lstStyle>
          <a:p>
            <a:pPr algn="ctr"/>
            <a:fld id="{F403B382-5E20-4D88-A964-1D6629C87BBB}" type="slidenum">
              <a:rPr lang="en-US" smtClean="0">
                <a:latin typeface="Calibri Light" pitchFamily="34" charset="0"/>
              </a:rPr>
              <a:pPr algn="ctr"/>
              <a:t>‹#›</a:t>
            </a:fld>
            <a:endParaRPr lang="en-US" dirty="0">
              <a:latin typeface="Calibri Light" pitchFamily="34" charset="0"/>
            </a:endParaRPr>
          </a:p>
        </p:txBody>
      </p:sp>
      <p:cxnSp>
        <p:nvCxnSpPr>
          <p:cNvPr id="8" name="Straight Connector 7"/>
          <p:cNvCxnSpPr/>
          <p:nvPr/>
        </p:nvCxnSpPr>
        <p:spPr>
          <a:xfrm>
            <a:off x="1" y="9134475"/>
            <a:ext cx="2971801"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8915400"/>
            <a:ext cx="1219200" cy="516610"/>
          </a:xfrm>
          <a:prstGeom prst="rect">
            <a:avLst/>
          </a:prstGeom>
        </p:spPr>
      </p:pic>
      <p:cxnSp>
        <p:nvCxnSpPr>
          <p:cNvPr id="10" name="Straight Connector 9"/>
          <p:cNvCxnSpPr/>
          <p:nvPr/>
        </p:nvCxnSpPr>
        <p:spPr>
          <a:xfrm>
            <a:off x="4343401" y="9134475"/>
            <a:ext cx="2971801"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Header Placeholder 1"/>
          <p:cNvSpPr>
            <a:spLocks noGrp="1"/>
          </p:cNvSpPr>
          <p:nvPr>
            <p:ph type="hdr" sz="quarter"/>
          </p:nvPr>
        </p:nvSpPr>
        <p:spPr>
          <a:xfrm>
            <a:off x="2072482" y="152402"/>
            <a:ext cx="3170238" cy="479425"/>
          </a:xfrm>
          <a:prstGeom prst="rect">
            <a:avLst/>
          </a:prstGeom>
        </p:spPr>
        <p:txBody>
          <a:bodyPr vert="horz" lIns="91417" tIns="45708" rIns="91417" bIns="45708" rtlCol="0"/>
          <a:lstStyle>
            <a:lvl1pPr algn="l">
              <a:defRPr sz="1200"/>
            </a:lvl1pPr>
          </a:lstStyle>
          <a:p>
            <a:pPr algn="ctr"/>
            <a:endParaRPr lang="en-US" sz="1400" dirty="0">
              <a:latin typeface="Calibri Light" pitchFamily="34" charset="0"/>
            </a:endParaRPr>
          </a:p>
        </p:txBody>
      </p:sp>
    </p:spTree>
    <p:extLst>
      <p:ext uri="{BB962C8B-B14F-4D97-AF65-F5344CB8AC3E}">
        <p14:creationId xmlns:p14="http://schemas.microsoft.com/office/powerpoint/2010/main" val="49384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1"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3" name="Rectangle 3"/>
          <p:cNvSpPr>
            <a:spLocks noGrp="1" noChangeArrowheads="1"/>
          </p:cNvSpPr>
          <p:nvPr>
            <p:ph type="dt" idx="1"/>
          </p:nvPr>
        </p:nvSpPr>
        <p:spPr bwMode="auto">
          <a:xfrm>
            <a:off x="4143375"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537" eaLnBrk="1" hangingPunct="1">
              <a:defRPr sz="1200">
                <a:latin typeface="Calibri Light" pitchFamily="34" charset="0"/>
              </a:defRPr>
            </a:lvl1pPr>
          </a:lstStyle>
          <a:p>
            <a:pPr>
              <a:defRPr/>
            </a:pPr>
            <a:endParaRPr lang="en-US" dirty="0"/>
          </a:p>
        </p:txBody>
      </p:sp>
      <p:sp>
        <p:nvSpPr>
          <p:cNvPr id="34820"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31840" y="4560890"/>
            <a:ext cx="5851525" cy="4319587"/>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5846" name="Rectangle 6"/>
          <p:cNvSpPr>
            <a:spLocks noGrp="1" noChangeArrowheads="1"/>
          </p:cNvSpPr>
          <p:nvPr>
            <p:ph type="ftr" sz="quarter" idx="4"/>
          </p:nvPr>
        </p:nvSpPr>
        <p:spPr bwMode="auto">
          <a:xfrm>
            <a:off x="1"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7" name="Rectangle 7"/>
          <p:cNvSpPr>
            <a:spLocks noGrp="1" noChangeArrowheads="1"/>
          </p:cNvSpPr>
          <p:nvPr>
            <p:ph type="sldNum" sz="quarter" idx="5"/>
          </p:nvPr>
        </p:nvSpPr>
        <p:spPr bwMode="auto">
          <a:xfrm>
            <a:off x="4143375"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537" eaLnBrk="1" hangingPunct="1">
              <a:defRPr sz="1200">
                <a:latin typeface="Calibri Light" pitchFamily="34" charset="0"/>
              </a:defRPr>
            </a:lvl1pPr>
          </a:lstStyle>
          <a:p>
            <a:pPr>
              <a:defRPr/>
            </a:pPr>
            <a:fld id="{47C584BF-6945-4E60-B2A7-1638FF8EA8EE}" type="slidenum">
              <a:rPr lang="en-US" smtClean="0"/>
              <a:pPr>
                <a:defRPr/>
              </a:pPr>
              <a:t>‹#›</a:t>
            </a:fld>
            <a:endParaRPr lang="en-US" dirty="0"/>
          </a:p>
        </p:txBody>
      </p:sp>
    </p:spTree>
    <p:extLst>
      <p:ext uri="{BB962C8B-B14F-4D97-AF65-F5344CB8AC3E}">
        <p14:creationId xmlns:p14="http://schemas.microsoft.com/office/powerpoint/2010/main" val="33460990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Light"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Light"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Light"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Light"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Light"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1</a:t>
            </a:fld>
            <a:endParaRPr lang="en-US"/>
          </a:p>
        </p:txBody>
      </p:sp>
    </p:spTree>
    <p:extLst>
      <p:ext uri="{BB962C8B-B14F-4D97-AF65-F5344CB8AC3E}">
        <p14:creationId xmlns:p14="http://schemas.microsoft.com/office/powerpoint/2010/main" val="463510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70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11/20/2019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4314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2165834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592131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90EC29EE-A8AD-4CE0-9C0B-116E0D4D7533}"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11/20/2019 3:55 PM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054245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90EC29EE-A8AD-4CE0-9C0B-116E0D4D7533}"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11/20/2019 3:55 PM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4165918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11/20/2019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199695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11/20/2019 4:09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27132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Previously, in order to access the Windows API surface from your WPF or WinForms app, you needed to specifically add contract files and other reference assemblies to your project. Now you can simply add a NuGet package that will do the heavy lifting to add the contracts.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11/20/2019 4:14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5016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Calibri Light" pitchFamily="34" charset="0"/>
                <a:ea typeface="+mn-ea"/>
                <a:cs typeface="+mn-cs"/>
              </a:rPr>
              <a:t>MSIX is a new packaging model that is completely controlled by the operating system; it can be used to deploy applications not only using traditional approaches, like the web, SSCM, Intune, but it opens up now opportunities like the Microsoft Store / Store for Business / Store for Education; it helps developers to focus on building great application, leaving all the installation, update and uninstallation tasks to the operating system</a:t>
            </a:r>
            <a:endParaRPr lang="en-US" dirty="0"/>
          </a:p>
        </p:txBody>
      </p:sp>
      <p:sp>
        <p:nvSpPr>
          <p:cNvPr id="4" name="Header Placeholder 3"/>
          <p:cNvSpPr>
            <a:spLocks noGrp="1"/>
          </p:cNvSpPr>
          <p:nvPr>
            <p:ph type="hdr" sz="quarter" idx="10"/>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90EC29EE-A8AD-4CE0-9C0B-116E0D4D7533}"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11/20/2019 4:16 PM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51846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You need Windows 10 1903 (build 18362) SDK that comes with UPF workload</a:t>
            </a:r>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2</a:t>
            </a:fld>
            <a:endParaRPr lang="en-US" dirty="0"/>
          </a:p>
        </p:txBody>
      </p:sp>
    </p:spTree>
    <p:extLst>
      <p:ext uri="{BB962C8B-B14F-4D97-AF65-F5344CB8AC3E}">
        <p14:creationId xmlns:p14="http://schemas.microsoft.com/office/powerpoint/2010/main" val="898024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386CE63F-9E7F-4C04-9D0D-FCA25A8E9E86}"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11/20/2019 4:16 PM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74498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11/20/2019 1:34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3956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7</a:t>
            </a:fld>
            <a:endParaRPr lang="en-US" dirty="0"/>
          </a:p>
        </p:txBody>
      </p:sp>
    </p:spTree>
    <p:extLst>
      <p:ext uri="{BB962C8B-B14F-4D97-AF65-F5344CB8AC3E}">
        <p14:creationId xmlns:p14="http://schemas.microsoft.com/office/powerpoint/2010/main" val="336432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11/20/2019 1:34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6127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0" dirty="0"/>
          </a:p>
        </p:txBody>
      </p:sp>
      <p:sp>
        <p:nvSpPr>
          <p:cNvPr id="4" name="Header Placeholder 3"/>
          <p:cNvSpPr>
            <a:spLocks noGrp="1"/>
          </p:cNvSpPr>
          <p:nvPr>
            <p:ph type="hdr" sz="quarter" idx="10"/>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90EC29EE-A8AD-4CE0-9C0B-116E0D4D7533}"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11/20/2019 2:23 PM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348581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90EC29EE-A8AD-4CE0-9C0B-116E0D4D7533}"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11/20/2019 2:23 PM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284660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90EC29EE-A8AD-4CE0-9C0B-116E0D4D7533}"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11/20/2019 2:23 PM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1411019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0"/>
          </a:p>
        </p:txBody>
      </p:sp>
      <p:sp>
        <p:nvSpPr>
          <p:cNvPr id="4" name="Header Placeholder 3"/>
          <p:cNvSpPr>
            <a:spLocks noGrp="1"/>
          </p:cNvSpPr>
          <p:nvPr>
            <p:ph type="hdr" sz="quarter" idx="10"/>
          </p:nvPr>
        </p:nvSpPr>
        <p:spPr/>
        <p:txBody>
          <a:bodyPr/>
          <a:lstStyle/>
          <a:p>
            <a:pPr marL="0" marR="0" lvl="0" indent="0" algn="l" defTabSz="96653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90EC29EE-A8AD-4CE0-9C0B-116E0D4D7533}" type="datetime8">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11/20/2019 2:23 PM</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4130172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accent1"/>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790950"/>
            <a:ext cx="3282950" cy="1193800"/>
          </a:xfrm>
          <a:prstGeom prst="rect">
            <a:avLst/>
          </a:prstGeom>
        </p:spPr>
      </p:pic>
    </p:spTree>
    <p:extLst>
      <p:ext uri="{BB962C8B-B14F-4D97-AF65-F5344CB8AC3E}">
        <p14:creationId xmlns:p14="http://schemas.microsoft.com/office/powerpoint/2010/main" val="32740378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7278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804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28821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577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189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13905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3116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1791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9105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5939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1"/>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4174362362"/>
      </p:ext>
    </p:extLst>
  </p:cSld>
  <p:clrMapOvr>
    <a:masterClrMapping/>
  </p:clrMapOvr>
  <p:transition>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259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8565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9165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13085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05412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432450" y="446131"/>
            <a:ext cx="1024830" cy="219456"/>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432450" y="1501815"/>
            <a:ext cx="3127519" cy="1726040"/>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2977587" y="1"/>
            <a:ext cx="6166413" cy="5143499"/>
          </a:xfrm>
          <a:prstGeom prst="rect">
            <a:avLst/>
          </a:prstGeom>
        </p:spPr>
      </p:pic>
    </p:spTree>
    <p:extLst>
      <p:ext uri="{BB962C8B-B14F-4D97-AF65-F5344CB8AC3E}">
        <p14:creationId xmlns:p14="http://schemas.microsoft.com/office/powerpoint/2010/main" val="2337303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441198" y="1819156"/>
            <a:ext cx="3125915" cy="830997"/>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3920490" y="0"/>
            <a:ext cx="5223510" cy="51435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9187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503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6204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283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1"/>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37322715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032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503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638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3"/>
            <a:ext cx="3118772" cy="830997"/>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98056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2020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7193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72153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6"/>
            <a:ext cx="8263890" cy="415498"/>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09345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4681395"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30231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3269218" y="1519238"/>
            <a:ext cx="2606040" cy="2606040"/>
          </a:xfrm>
          <a:blipFill>
            <a:blip r:embed="rId2"/>
            <a:stretch>
              <a:fillRect/>
            </a:stretch>
          </a:blipFill>
        </p:spPr>
        <p:txBody>
          <a:bodyPr lIns="0" tIns="0" rIns="0" bIns="100584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6100882" y="1519238"/>
            <a:ext cx="2606040" cy="2606040"/>
          </a:xfrm>
          <a:blipFill>
            <a:blip r:embed="rId2"/>
            <a:stretch>
              <a:fillRect/>
            </a:stretch>
          </a:blipFill>
        </p:spPr>
        <p:txBody>
          <a:bodyPr lIns="0" tIns="0" rIns="0" bIns="100584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15930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1522744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6805421" y="1519238"/>
            <a:ext cx="1899666" cy="1899666"/>
          </a:xfrm>
          <a:blipFill>
            <a:blip r:embed="rId2"/>
            <a:stretch>
              <a:fillRect/>
            </a:stretch>
          </a:blipFill>
        </p:spPr>
        <p:txBody>
          <a:bodyPr lIns="0" tIns="0" rIns="0" bIns="73152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29589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071931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3013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8425063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32601714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9828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43277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87604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645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371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34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36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198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095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89353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31969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14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accent1"/>
                </a:solidFill>
              </a:defRPr>
            </a:lvl1pPr>
          </a:lstStyle>
          <a:p>
            <a:r>
              <a:rPr lang="en-US" dirty="0"/>
              <a:t>Click to edit Master title style</a:t>
            </a:r>
          </a:p>
        </p:txBody>
      </p:sp>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24931717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accent1"/>
                </a:solidFill>
              </a:defRPr>
            </a:lvl1pPr>
          </a:lstStyle>
          <a:p>
            <a:r>
              <a:rPr lang="en-US" dirty="0"/>
              <a:t>Click to edit Master title style</a:t>
            </a:r>
          </a:p>
        </p:txBody>
      </p:sp>
      <p:sp>
        <p:nvSpPr>
          <p:cNvPr id="8" name="TextBox 7"/>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9742382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accent1"/>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22210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362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7344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image" Target="../media/image4.emf"/><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05248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60"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2" r:id="rId18"/>
    <p:sldLayoutId id="2147483675" r:id="rId19"/>
    <p:sldLayoutId id="2147483676" r:id="rId20"/>
    <p:sldLayoutId id="2147483677" r:id="rId21"/>
    <p:sldLayoutId id="2147483716" r:id="rId22"/>
    <p:sldLayoutId id="2147483717" r:id="rId23"/>
    <p:sldLayoutId id="2147483718" r:id="rId24"/>
  </p:sldLayoutIdLst>
  <p:transition>
    <p:fade/>
  </p:transition>
  <p:hf hdr="0" ftr="0" dt="0"/>
  <p:txStyles>
    <p:titleStyle>
      <a:lvl1pPr marL="0" indent="0" algn="ctr" defTabSz="-13873163" rtl="0" eaLnBrk="1" fontAlgn="base" hangingPunct="1">
        <a:spcBef>
          <a:spcPct val="0"/>
        </a:spcBef>
        <a:spcAft>
          <a:spcPct val="0"/>
        </a:spcAft>
        <a:defRPr lang="en-US" sz="2900" b="1" dirty="0" smtClean="0">
          <a:solidFill>
            <a:schemeClr val="accent1"/>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45765414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aka.ms/portabilityAnalyzer"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hemeOverride" Target="../theme/themeOverride1.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hemeOverride" Target="../theme/themeOverride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otnet/try-conver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hyperlink" Target="https://aka.ms/winforms-design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porting-to-netcore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crosoft/AppConsult-WinAppsModernizationWorkshop/tree/master/Exercise1" TargetMode="External"/><Relationship Id="rId2" Type="http://schemas.openxmlformats.org/officeDocument/2006/relationships/image" Target="../media/image60.jpeg"/><Relationship Id="rId1" Type="http://schemas.openxmlformats.org/officeDocument/2006/relationships/slideLayout" Target="../slideLayouts/slideLayout17.xml"/><Relationship Id="rId4" Type="http://schemas.openxmlformats.org/officeDocument/2006/relationships/hyperlink" Target="https://aka.ms/wamw"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otnet/wpf" TargetMode="External"/><Relationship Id="rId2" Type="http://schemas.openxmlformats.org/officeDocument/2006/relationships/hyperlink" Target="https://github.com/dotnet/winforms" TargetMode="External"/><Relationship Id="rId1" Type="http://schemas.openxmlformats.org/officeDocument/2006/relationships/slideLayout" Target="../slideLayouts/slideLayout9.xml"/><Relationship Id="rId4" Type="http://schemas.openxmlformats.org/officeDocument/2006/relationships/hyperlink" Target="https://github.com/Microsoft/microsoft-ui-xa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icrosoft/AppConsult-WinAppsModernizationWorkshop/tree/master/Exercise2" TargetMode="External"/><Relationship Id="rId2" Type="http://schemas.openxmlformats.org/officeDocument/2006/relationships/image" Target="../media/image60.jpeg"/><Relationship Id="rId1" Type="http://schemas.openxmlformats.org/officeDocument/2006/relationships/slideLayout" Target="../slideLayouts/slideLayout17.xml"/><Relationship Id="rId5" Type="http://schemas.openxmlformats.org/officeDocument/2006/relationships/hyperlink" Target="https://aka.ms/wamw" TargetMode="External"/><Relationship Id="rId4" Type="http://schemas.openxmlformats.org/officeDocument/2006/relationships/hyperlink" Target="https://github.com/Microsoft/AppConsult-WinAppsModernizationWorkshop/tree/master/Exercise3"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AppConsult-WinAppsModernizationWorkshop/tree/master/Exercise4" TargetMode="External"/><Relationship Id="rId2" Type="http://schemas.openxmlformats.org/officeDocument/2006/relationships/image" Target="../media/image60.jpeg"/><Relationship Id="rId1" Type="http://schemas.openxmlformats.org/officeDocument/2006/relationships/slideLayout" Target="../slideLayouts/slideLayout17.xml"/><Relationship Id="rId4" Type="http://schemas.openxmlformats.org/officeDocument/2006/relationships/hyperlink" Target="https://aka.ms/wamw"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icrosoft/AppConsult-WinAppsModernizationWorkshop/tree/master/Exercise5" TargetMode="External"/><Relationship Id="rId2" Type="http://schemas.openxmlformats.org/officeDocument/2006/relationships/image" Target="../media/image60.jpeg"/><Relationship Id="rId1" Type="http://schemas.openxmlformats.org/officeDocument/2006/relationships/slideLayout" Target="../slideLayouts/slideLayout17.xml"/><Relationship Id="rId5" Type="http://schemas.openxmlformats.org/officeDocument/2006/relationships/hyperlink" Target="https://aka.ms/wamw" TargetMode="External"/><Relationship Id="rId4" Type="http://schemas.openxmlformats.org/officeDocument/2006/relationships/hyperlink" Target="https://github.com/Microsoft/AppConsult-WinAppsModernizationWorkshop/tree/master/Exercise6"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0050"/>
            <a:ext cx="7772400" cy="1543050"/>
          </a:xfrm>
        </p:spPr>
        <p:txBody>
          <a:bodyPr/>
          <a:lstStyle/>
          <a:p>
            <a:br>
              <a:rPr lang="en-US" sz="3600" dirty="0">
                <a:solidFill>
                  <a:srgbClr val="133D80"/>
                </a:solidFill>
              </a:rPr>
            </a:br>
            <a:br>
              <a:rPr lang="nl-NL" sz="3600" dirty="0">
                <a:solidFill>
                  <a:srgbClr val="133D80"/>
                </a:solidFill>
              </a:rPr>
            </a:br>
            <a:r>
              <a:rPr lang="en-US" sz="3600" dirty="0"/>
              <a:t>Upgrade your WinForms</a:t>
            </a:r>
            <a:br>
              <a:rPr lang="en-US" sz="3600" dirty="0"/>
            </a:br>
            <a:r>
              <a:rPr lang="en-US" sz="3600" dirty="0"/>
              <a:t> and WPF applications </a:t>
            </a:r>
          </a:p>
        </p:txBody>
      </p:sp>
      <p:sp>
        <p:nvSpPr>
          <p:cNvPr id="3" name="Subtitle 2"/>
          <p:cNvSpPr>
            <a:spLocks noGrp="1"/>
          </p:cNvSpPr>
          <p:nvPr>
            <p:ph type="subTitle" idx="1"/>
          </p:nvPr>
        </p:nvSpPr>
        <p:spPr>
          <a:xfrm>
            <a:off x="6477000" y="3120879"/>
            <a:ext cx="2133600" cy="971550"/>
          </a:xfrm>
        </p:spPr>
        <p:txBody>
          <a:bodyPr/>
          <a:lstStyle/>
          <a:p>
            <a:r>
              <a:rPr lang="en-US" sz="2400" b="1" dirty="0">
                <a:solidFill>
                  <a:srgbClr val="133D80"/>
                </a:solidFill>
                <a:ea typeface="+mj-ea"/>
              </a:rPr>
              <a:t> Russell Conard</a:t>
            </a:r>
            <a:r>
              <a:rPr lang="en-US" sz="1600" b="1" dirty="0">
                <a:solidFill>
                  <a:srgbClr val="133D80"/>
                </a:solidFill>
                <a:ea typeface="+mj-ea"/>
              </a:rPr>
              <a:t>       </a:t>
            </a:r>
            <a:r>
              <a:rPr lang="en-US" sz="1600" dirty="0"/>
              <a:t>@</a:t>
            </a:r>
            <a:r>
              <a:rPr lang="en-US" sz="1600" dirty="0" err="1"/>
              <a:t>Nature_Numbers</a:t>
            </a:r>
            <a:endParaRPr lang="en-US" sz="1600" dirty="0"/>
          </a:p>
        </p:txBody>
      </p:sp>
      <p:pic>
        <p:nvPicPr>
          <p:cNvPr id="1028" name="Picture 4" descr="Image result for twitter icon">
            <a:extLst>
              <a:ext uri="{FF2B5EF4-FFF2-40B4-BE49-F238E27FC236}">
                <a16:creationId xmlns:a16="http://schemas.microsoft.com/office/drawing/2014/main" id="{951AC6A6-9239-4CF8-A6A7-529BECE9367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983" t="2851" r="23059" b="5502"/>
          <a:stretch/>
        </p:blipFill>
        <p:spPr bwMode="auto">
          <a:xfrm>
            <a:off x="6641646" y="3549976"/>
            <a:ext cx="282299" cy="243032"/>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E703AE2-B0D8-4ECD-A89E-5232A939D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 y="611522"/>
            <a:ext cx="2369356" cy="2663156"/>
          </a:xfrm>
          <a:prstGeom prst="rect">
            <a:avLst/>
          </a:prstGeom>
          <a:effectLst>
            <a:glow rad="101600">
              <a:schemeClr val="accent3">
                <a:satMod val="175000"/>
                <a:alpha val="40000"/>
              </a:schemeClr>
            </a:glow>
          </a:effectLst>
        </p:spPr>
      </p:pic>
      <p:sp>
        <p:nvSpPr>
          <p:cNvPr id="6" name="Title 1">
            <a:extLst>
              <a:ext uri="{FF2B5EF4-FFF2-40B4-BE49-F238E27FC236}">
                <a16:creationId xmlns:a16="http://schemas.microsoft.com/office/drawing/2014/main" id="{BD901C55-96FB-45F8-B5C5-982F064C7015}"/>
              </a:ext>
            </a:extLst>
          </p:cNvPr>
          <p:cNvSpPr txBox="1">
            <a:spLocks/>
          </p:cNvSpPr>
          <p:nvPr/>
        </p:nvSpPr>
        <p:spPr bwMode="auto">
          <a:xfrm>
            <a:off x="3505200" y="1943100"/>
            <a:ext cx="4953000" cy="781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defTabSz="-13873163" rtl="0" eaLnBrk="1" fontAlgn="base" hangingPunct="1">
              <a:spcBef>
                <a:spcPct val="0"/>
              </a:spcBef>
              <a:spcAft>
                <a:spcPct val="0"/>
              </a:spcAft>
              <a:defRPr lang="en-US" sz="3200" b="1">
                <a:solidFill>
                  <a:schemeClr val="accent1"/>
                </a:solidFill>
                <a:latin typeface="Calibri Light"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r>
              <a:rPr lang="en-US" sz="2000" kern="0" dirty="0">
                <a:solidFill>
                  <a:srgbClr val="133D80"/>
                </a:solidFill>
              </a:rPr>
              <a:t>with .NET Core, Windows 10,  XAML Islands, MSIX and App Center</a:t>
            </a:r>
            <a:r>
              <a:rPr lang="en-US" sz="2000" kern="0" dirty="0"/>
              <a:t> </a:t>
            </a:r>
            <a:endParaRPr lang="en-US" sz="3600" kern="0" dirty="0"/>
          </a:p>
        </p:txBody>
      </p:sp>
      <p:sp>
        <p:nvSpPr>
          <p:cNvPr id="7" name="Subtitle 2">
            <a:extLst>
              <a:ext uri="{FF2B5EF4-FFF2-40B4-BE49-F238E27FC236}">
                <a16:creationId xmlns:a16="http://schemas.microsoft.com/office/drawing/2014/main" id="{0FACD902-5D6B-4FE4-9C80-3F24B7BE38D3}"/>
              </a:ext>
            </a:extLst>
          </p:cNvPr>
          <p:cNvSpPr txBox="1">
            <a:spLocks/>
          </p:cNvSpPr>
          <p:nvPr/>
        </p:nvSpPr>
        <p:spPr bwMode="auto">
          <a:xfrm>
            <a:off x="4343400" y="3120879"/>
            <a:ext cx="1981200" cy="971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defTabSz="-13873163" rtl="0" eaLnBrk="1" fontAlgn="base" hangingPunct="1">
              <a:spcBef>
                <a:spcPct val="20000"/>
              </a:spcBef>
              <a:spcAft>
                <a:spcPct val="0"/>
              </a:spcAft>
              <a:buFont typeface="Wingdings" pitchFamily="2" charset="2"/>
              <a:buNone/>
              <a:defRPr sz="2100" b="0">
                <a:solidFill>
                  <a:schemeClr val="tx1"/>
                </a:solidFill>
                <a:latin typeface="Calibri Light"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r>
              <a:rPr lang="en-US" sz="2400" b="1" kern="0" dirty="0">
                <a:solidFill>
                  <a:srgbClr val="133D80"/>
                </a:solidFill>
                <a:ea typeface="+mj-ea"/>
              </a:rPr>
              <a:t>Olia Gavrysh  </a:t>
            </a:r>
            <a:r>
              <a:rPr lang="en-US" sz="1600" kern="0" dirty="0"/>
              <a:t>@</a:t>
            </a:r>
            <a:r>
              <a:rPr lang="en-US" sz="1600" kern="0" dirty="0" err="1"/>
              <a:t>oliagavrysh</a:t>
            </a:r>
            <a:endParaRPr lang="en-US" sz="1600" kern="0" dirty="0"/>
          </a:p>
        </p:txBody>
      </p:sp>
      <p:pic>
        <p:nvPicPr>
          <p:cNvPr id="8" name="Picture 4" descr="Image result for twitter icon">
            <a:extLst>
              <a:ext uri="{FF2B5EF4-FFF2-40B4-BE49-F238E27FC236}">
                <a16:creationId xmlns:a16="http://schemas.microsoft.com/office/drawing/2014/main" id="{FDA7551C-B178-405A-B3E4-21AAE583DB1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983" t="2851" r="23059" b="5502"/>
          <a:stretch/>
        </p:blipFill>
        <p:spPr bwMode="auto">
          <a:xfrm>
            <a:off x="4806491" y="3556116"/>
            <a:ext cx="282299" cy="24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170062"/>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mp:transition xmlns:mp="http://schemas.microsoft.com/office/mac/powerpoint/2008/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accent1"/>
                </a:solidFill>
              </a:rPr>
              <a:t>Is my application compatible with .NET Core 3?</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idx="1"/>
          </p:nvPr>
        </p:nvSpPr>
        <p:spPr/>
        <p:txBody>
          <a:bodyPr/>
          <a:lstStyle/>
          <a:p>
            <a:pPr marL="0" indent="0">
              <a:buNone/>
            </a:pPr>
            <a:r>
              <a:rPr lang="en-US" dirty="0"/>
              <a:t>Use Portability Analyzer </a:t>
            </a:r>
          </a:p>
          <a:p>
            <a:pPr lvl="1">
              <a:buFont typeface="Wingdings" panose="05000000000000000000" pitchFamily="2" charset="2"/>
              <a:buChar char="§"/>
            </a:pPr>
            <a:r>
              <a:rPr lang="en-US" b="1" dirty="0">
                <a:solidFill>
                  <a:srgbClr val="0070C0"/>
                </a:solidFill>
                <a:hlinkClick r:id="rId3">
                  <a:extLst>
                    <a:ext uri="{A12FA001-AC4F-418D-AE19-62706E023703}">
                      <ahyp:hlinkClr xmlns:ahyp="http://schemas.microsoft.com/office/drawing/2018/hyperlinkcolor" val="tx"/>
                    </a:ext>
                  </a:extLst>
                </a:hlinkClick>
              </a:rPr>
              <a:t>https://aka.ms/</a:t>
            </a:r>
            <a:r>
              <a:rPr lang="en-US" b="1" dirty="0">
                <a:solidFill>
                  <a:srgbClr val="0070C0"/>
                </a:solidFill>
                <a:hlinkClick r:id="rId4">
                  <a:extLst>
                    <a:ext uri="{A12FA001-AC4F-418D-AE19-62706E023703}">
                      <ahyp:hlinkClr xmlns:ahyp="http://schemas.microsoft.com/office/drawing/2018/hyperlinkcolor" val="tx"/>
                    </a:ext>
                  </a:extLst>
                </a:hlinkClick>
              </a:rPr>
              <a:t>portabilityAnalyzer</a:t>
            </a:r>
            <a:endParaRPr lang="en-US" b="1" dirty="0">
              <a:solidFill>
                <a:srgbClr val="0070C0"/>
              </a:solidFill>
            </a:endParaRPr>
          </a:p>
        </p:txBody>
      </p:sp>
      <p:pic>
        <p:nvPicPr>
          <p:cNvPr id="5" name="Picture 4">
            <a:extLst>
              <a:ext uri="{FF2B5EF4-FFF2-40B4-BE49-F238E27FC236}">
                <a16:creationId xmlns:a16="http://schemas.microsoft.com/office/drawing/2014/main" id="{77AD047C-1847-49D0-8986-A14C1CC3BB73}"/>
              </a:ext>
            </a:extLst>
          </p:cNvPr>
          <p:cNvPicPr>
            <a:picLocks noChangeAspect="1"/>
          </p:cNvPicPr>
          <p:nvPr/>
        </p:nvPicPr>
        <p:blipFill>
          <a:blip r:embed="rId5"/>
          <a:stretch>
            <a:fillRect/>
          </a:stretch>
        </p:blipFill>
        <p:spPr>
          <a:xfrm>
            <a:off x="3013071" y="2225192"/>
            <a:ext cx="3265509" cy="1975381"/>
          </a:xfrm>
          <a:prstGeom prst="rect">
            <a:avLst/>
          </a:prstGeom>
        </p:spPr>
      </p:pic>
      <p:cxnSp>
        <p:nvCxnSpPr>
          <p:cNvPr id="6" name="Straight Connector 5">
            <a:extLst>
              <a:ext uri="{FF2B5EF4-FFF2-40B4-BE49-F238E27FC236}">
                <a16:creationId xmlns:a16="http://schemas.microsoft.com/office/drawing/2014/main" id="{567D26D8-BB58-4BFC-B059-C98AFBB86E3A}"/>
              </a:ext>
            </a:extLst>
          </p:cNvPr>
          <p:cNvCxnSpPr>
            <a:cxnSpLocks/>
          </p:cNvCxnSpPr>
          <p:nvPr/>
        </p:nvCxnSpPr>
        <p:spPr>
          <a:xfrm flipV="1">
            <a:off x="2839209" y="3301892"/>
            <a:ext cx="173862" cy="155699"/>
          </a:xfrm>
          <a:prstGeom prst="line">
            <a:avLst/>
          </a:prstGeom>
          <a:ln w="57150">
            <a:solidFill>
              <a:schemeClr val="bg1">
                <a:lumMod val="65000"/>
              </a:schemeClr>
            </a:solidFill>
          </a:ln>
        </p:spPr>
        <p:style>
          <a:lnRef idx="3">
            <a:schemeClr val="accent3"/>
          </a:lnRef>
          <a:fillRef idx="0">
            <a:schemeClr val="accent3"/>
          </a:fillRef>
          <a:effectRef idx="2">
            <a:schemeClr val="accent3"/>
          </a:effectRef>
          <a:fontRef idx="minor">
            <a:schemeClr val="tx1"/>
          </a:fontRef>
        </p:style>
      </p:cxnSp>
      <p:pic>
        <p:nvPicPr>
          <p:cNvPr id="7" name="Picture 6">
            <a:extLst>
              <a:ext uri="{FF2B5EF4-FFF2-40B4-BE49-F238E27FC236}">
                <a16:creationId xmlns:a16="http://schemas.microsoft.com/office/drawing/2014/main" id="{D2580557-7005-4A13-A440-61FDF441909A}"/>
              </a:ext>
            </a:extLst>
          </p:cNvPr>
          <p:cNvPicPr>
            <a:picLocks noChangeAspect="1"/>
          </p:cNvPicPr>
          <p:nvPr/>
        </p:nvPicPr>
        <p:blipFill>
          <a:blip r:embed="rId6"/>
          <a:stretch>
            <a:fillRect/>
          </a:stretch>
        </p:blipFill>
        <p:spPr>
          <a:xfrm>
            <a:off x="2963689" y="2649285"/>
            <a:ext cx="877293" cy="875248"/>
          </a:xfrm>
          <a:prstGeom prst="ellipse">
            <a:avLst/>
          </a:prstGeom>
          <a:scene3d>
            <a:camera prst="orthographicFront"/>
            <a:lightRig rig="threePt" dir="t"/>
          </a:scene3d>
          <a:sp3d>
            <a:bevelT/>
          </a:sp3d>
        </p:spPr>
      </p:pic>
    </p:spTree>
    <p:extLst>
      <p:ext uri="{BB962C8B-B14F-4D97-AF65-F5344CB8AC3E}">
        <p14:creationId xmlns:p14="http://schemas.microsoft.com/office/powerpoint/2010/main" val="121457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20D77D-C485-4BEA-B202-3719BE632947}"/>
              </a:ext>
            </a:extLst>
          </p:cNvPr>
          <p:cNvPicPr>
            <a:picLocks noChangeAspect="1"/>
          </p:cNvPicPr>
          <p:nvPr/>
        </p:nvPicPr>
        <p:blipFill>
          <a:blip r:embed="rId4"/>
          <a:stretch>
            <a:fillRect/>
          </a:stretch>
        </p:blipFill>
        <p:spPr>
          <a:xfrm>
            <a:off x="2133600" y="2677507"/>
            <a:ext cx="6705600" cy="2237393"/>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p:txBody>
          <a:bodyPr/>
          <a:lstStyle/>
          <a:p>
            <a:r>
              <a:rPr lang="en-US" dirty="0">
                <a:solidFill>
                  <a:schemeClr val="accent1"/>
                </a:solidFill>
              </a:rPr>
              <a:t>Portability Report</a:t>
            </a:r>
          </a:p>
        </p:txBody>
      </p:sp>
      <p:pic>
        <p:nvPicPr>
          <p:cNvPr id="12" name="Picture 11">
            <a:extLst>
              <a:ext uri="{FF2B5EF4-FFF2-40B4-BE49-F238E27FC236}">
                <a16:creationId xmlns:a16="http://schemas.microsoft.com/office/drawing/2014/main" id="{EE980F94-ED49-4A64-A71E-2A79AD923C83}"/>
              </a:ext>
            </a:extLst>
          </p:cNvPr>
          <p:cNvPicPr>
            <a:picLocks noChangeAspect="1"/>
          </p:cNvPicPr>
          <p:nvPr/>
        </p:nvPicPr>
        <p:blipFill>
          <a:blip r:embed="rId5"/>
          <a:stretch>
            <a:fillRect/>
          </a:stretch>
        </p:blipFill>
        <p:spPr>
          <a:xfrm>
            <a:off x="685800" y="849785"/>
            <a:ext cx="4800600" cy="2848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0160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accent1"/>
                </a:solidFill>
              </a:rPr>
              <a:t>Porting</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sz="quarter" idx="10"/>
          </p:nvPr>
        </p:nvSpPr>
        <p:spPr/>
        <p:txBody>
          <a:bodyPr/>
          <a:lstStyle/>
          <a:p>
            <a:pPr marL="0" indent="0">
              <a:buNone/>
            </a:pPr>
            <a:r>
              <a:rPr lang="en-US" sz="2400" dirty="0">
                <a:latin typeface="+mj-lt"/>
              </a:rPr>
              <a:t>Porting to .NET Core\Standard is done by updating</a:t>
            </a:r>
          </a:p>
        </p:txBody>
      </p:sp>
      <p:sp>
        <p:nvSpPr>
          <p:cNvPr id="12" name="Arrow: Right 11">
            <a:extLst>
              <a:ext uri="{FF2B5EF4-FFF2-40B4-BE49-F238E27FC236}">
                <a16:creationId xmlns:a16="http://schemas.microsoft.com/office/drawing/2014/main" id="{20B8F060-C9A7-4275-BC8C-3AD2BEE26678}"/>
              </a:ext>
            </a:extLst>
          </p:cNvPr>
          <p:cNvSpPr/>
          <p:nvPr/>
        </p:nvSpPr>
        <p:spPr bwMode="auto">
          <a:xfrm>
            <a:off x="3938382" y="1926600"/>
            <a:ext cx="308768" cy="217350"/>
          </a:xfrm>
          <a:prstGeom prs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31" tIns="109705" rIns="137131" bIns="109705" numCol="1" spcCol="0" rtlCol="0" fromWordArt="0" anchor="t" anchorCtr="0" forceAA="0" compatLnSpc="1">
            <a:prstTxWarp prst="textNoShape">
              <a:avLst/>
            </a:prstTxWarp>
            <a:noAutofit/>
          </a:bodyPr>
          <a:lstStyle/>
          <a:p>
            <a:pPr defTabSz="699166"/>
            <a:endParaRPr lang="en-US" sz="1500" err="1">
              <a:gradFill>
                <a:gsLst>
                  <a:gs pos="0">
                    <a:srgbClr val="FFFFFF"/>
                  </a:gs>
                  <a:gs pos="100000">
                    <a:srgbClr val="FFFFFF"/>
                  </a:gs>
                </a:gsLst>
                <a:lin ang="5400000" scaled="0"/>
              </a:gradFill>
              <a:latin typeface="Cambria"/>
              <a:ea typeface="Segoe UI" pitchFamily="34" charset="0"/>
              <a:cs typeface="Segoe UI" pitchFamily="34" charset="0"/>
            </a:endParaRPr>
          </a:p>
        </p:txBody>
      </p:sp>
      <p:sp>
        <p:nvSpPr>
          <p:cNvPr id="14" name="Text Placeholder 5">
            <a:extLst>
              <a:ext uri="{FF2B5EF4-FFF2-40B4-BE49-F238E27FC236}">
                <a16:creationId xmlns:a16="http://schemas.microsoft.com/office/drawing/2014/main" id="{D0C3C220-E7EC-4A95-A09F-36F6615EBB77}"/>
              </a:ext>
            </a:extLst>
          </p:cNvPr>
          <p:cNvSpPr txBox="1">
            <a:spLocks/>
          </p:cNvSpPr>
          <p:nvPr/>
        </p:nvSpPr>
        <p:spPr>
          <a:xfrm>
            <a:off x="559767" y="2571751"/>
            <a:ext cx="746972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71">
              <a:buNone/>
            </a:pPr>
            <a:r>
              <a:rPr lang="en-US" sz="2000" b="1" dirty="0">
                <a:gradFill>
                  <a:gsLst>
                    <a:gs pos="1250">
                      <a:srgbClr val="000000"/>
                    </a:gs>
                    <a:gs pos="100000">
                      <a:srgbClr val="000000"/>
                    </a:gs>
                  </a:gsLst>
                  <a:lin ang="5400000" scaled="0"/>
                </a:gradFill>
                <a:latin typeface="Calibri"/>
              </a:rPr>
              <a:t>If your .</a:t>
            </a:r>
            <a:r>
              <a:rPr lang="en-US" sz="2000" b="1" dirty="0" err="1">
                <a:gradFill>
                  <a:gsLst>
                    <a:gs pos="1250">
                      <a:srgbClr val="000000"/>
                    </a:gs>
                    <a:gs pos="100000">
                      <a:srgbClr val="000000"/>
                    </a:gs>
                  </a:gsLst>
                  <a:lin ang="5400000" scaled="0"/>
                </a:gradFill>
                <a:latin typeface="Calibri"/>
              </a:rPr>
              <a:t>csproj</a:t>
            </a:r>
            <a:r>
              <a:rPr lang="en-US" sz="2000" b="1" dirty="0">
                <a:gradFill>
                  <a:gsLst>
                    <a:gs pos="1250">
                      <a:srgbClr val="000000"/>
                    </a:gs>
                    <a:gs pos="100000">
                      <a:srgbClr val="000000"/>
                    </a:gs>
                  </a:gsLst>
                  <a:lin ang="5400000" scaled="0"/>
                </a:gradFill>
                <a:latin typeface="Calibri"/>
              </a:rPr>
              <a:t> file has old style, first migrate it to the new SDK-style</a:t>
            </a:r>
          </a:p>
        </p:txBody>
      </p:sp>
      <p:pic>
        <p:nvPicPr>
          <p:cNvPr id="3" name="Picture 2">
            <a:extLst>
              <a:ext uri="{FF2B5EF4-FFF2-40B4-BE49-F238E27FC236}">
                <a16:creationId xmlns:a16="http://schemas.microsoft.com/office/drawing/2014/main" id="{B22889C2-B9BA-49C5-8945-C63ADA2836B2}"/>
              </a:ext>
            </a:extLst>
          </p:cNvPr>
          <p:cNvPicPr>
            <a:picLocks noChangeAspect="1"/>
          </p:cNvPicPr>
          <p:nvPr/>
        </p:nvPicPr>
        <p:blipFill rotWithShape="1">
          <a:blip r:embed="rId4"/>
          <a:srcRect t="5086" b="7167"/>
          <a:stretch/>
        </p:blipFill>
        <p:spPr>
          <a:xfrm>
            <a:off x="559768" y="1734585"/>
            <a:ext cx="3177153" cy="47830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8FBE3F3-C9AB-4FE6-AE41-288712D7304F}"/>
              </a:ext>
            </a:extLst>
          </p:cNvPr>
          <p:cNvPicPr>
            <a:picLocks noChangeAspect="1"/>
          </p:cNvPicPr>
          <p:nvPr/>
        </p:nvPicPr>
        <p:blipFill>
          <a:blip r:embed="rId5"/>
          <a:stretch>
            <a:fillRect/>
          </a:stretch>
        </p:blipFill>
        <p:spPr>
          <a:xfrm>
            <a:off x="2579875" y="3027991"/>
            <a:ext cx="3897800" cy="1804536"/>
          </a:xfrm>
          <a:prstGeom prst="rect">
            <a:avLst/>
          </a:prstGeom>
          <a:effectLst>
            <a:glow rad="63500">
              <a:schemeClr val="accent6">
                <a:satMod val="175000"/>
                <a:alpha val="40000"/>
              </a:schemeClr>
            </a:glow>
          </a:effectLst>
        </p:spPr>
      </p:pic>
      <p:pic>
        <p:nvPicPr>
          <p:cNvPr id="6" name="Picture 5">
            <a:extLst>
              <a:ext uri="{FF2B5EF4-FFF2-40B4-BE49-F238E27FC236}">
                <a16:creationId xmlns:a16="http://schemas.microsoft.com/office/drawing/2014/main" id="{ECFEBCA6-1D67-4188-B008-9A8EF360CA20}"/>
              </a:ext>
            </a:extLst>
          </p:cNvPr>
          <p:cNvPicPr>
            <a:picLocks noChangeAspect="1"/>
          </p:cNvPicPr>
          <p:nvPr/>
        </p:nvPicPr>
        <p:blipFill rotWithShape="1">
          <a:blip r:embed="rId6"/>
          <a:srcRect t="3896" b="9957"/>
          <a:stretch/>
        </p:blipFill>
        <p:spPr>
          <a:xfrm>
            <a:off x="4360937" y="1733610"/>
            <a:ext cx="3852958" cy="481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54328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solidFill>
                  <a:schemeClr val="accent1"/>
                </a:solidFill>
              </a:rPr>
              <a:t>Porting tool</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type="body" idx="1"/>
          </p:nvPr>
        </p:nvSpPr>
        <p:spPr/>
        <p:txBody>
          <a:bodyPr/>
          <a:lstStyle/>
          <a:p>
            <a:pPr marL="0" indent="0">
              <a:lnSpc>
                <a:spcPct val="150000"/>
              </a:lnSpc>
              <a:buNone/>
            </a:pPr>
            <a:r>
              <a:rPr lang="en-US" sz="2400" dirty="0"/>
              <a:t>Try Convert</a:t>
            </a:r>
          </a:p>
          <a:p>
            <a:pPr lvl="1">
              <a:lnSpc>
                <a:spcPct val="150000"/>
              </a:lnSpc>
              <a:buFont typeface="Wingdings" panose="05000000000000000000" pitchFamily="2" charset="2"/>
              <a:buChar char="§"/>
            </a:pPr>
            <a:r>
              <a:rPr lang="en-US" dirty="0">
                <a:solidFill>
                  <a:srgbClr val="2338D3"/>
                </a:solidFill>
                <a:latin typeface="+mj-lt"/>
                <a:cs typeface="Calibri Light" panose="020F0302020204030204" pitchFamily="34" charset="0"/>
                <a:hlinkClick r:id="rId3">
                  <a:extLst>
                    <a:ext uri="{A12FA001-AC4F-418D-AE19-62706E023703}">
                      <ahyp:hlinkClr xmlns:ahyp="http://schemas.microsoft.com/office/drawing/2018/hyperlinkcolor" val="tx"/>
                    </a:ext>
                  </a:extLst>
                </a:hlinkClick>
              </a:rPr>
              <a:t>https://github.com/dotnet/try-convert</a:t>
            </a:r>
            <a:endParaRPr lang="en-US" dirty="0">
              <a:solidFill>
                <a:srgbClr val="2338D3"/>
              </a:solidFill>
              <a:latin typeface="+mj-lt"/>
              <a:cs typeface="Calibri Light" panose="020F0302020204030204" pitchFamily="34" charset="0"/>
            </a:endParaRPr>
          </a:p>
          <a:p>
            <a:pPr lvl="1">
              <a:lnSpc>
                <a:spcPct val="150000"/>
              </a:lnSpc>
              <a:buFont typeface="Wingdings" panose="05000000000000000000" pitchFamily="2" charset="2"/>
              <a:buChar char="§"/>
            </a:pPr>
            <a:r>
              <a:rPr lang="en-US" dirty="0">
                <a:latin typeface="+mj-lt"/>
                <a:cs typeface="Calibri Light" panose="020F0302020204030204" pitchFamily="34" charset="0"/>
              </a:rPr>
              <a:t>Will try to convert your old-style project file to the new SDK-style and retarget  applicable projects to .NET Core 3 </a:t>
            </a:r>
          </a:p>
        </p:txBody>
      </p:sp>
    </p:spTree>
    <p:extLst>
      <p:ext uri="{BB962C8B-B14F-4D97-AF65-F5344CB8AC3E}">
        <p14:creationId xmlns:p14="http://schemas.microsoft.com/office/powerpoint/2010/main" val="9889069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Fixing Porting Issues</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idx="1"/>
          </p:nvPr>
        </p:nvSpPr>
        <p:spPr>
          <a:xfrm>
            <a:off x="457200" y="1028700"/>
            <a:ext cx="8229600" cy="3143250"/>
          </a:xfrm>
        </p:spPr>
        <p:txBody>
          <a:bodyPr/>
          <a:lstStyle/>
          <a:p>
            <a:r>
              <a:rPr lang="en-US" dirty="0"/>
              <a:t>Add NuGet packages for missing </a:t>
            </a:r>
            <a:r>
              <a:rPr lang="en-US" dirty="0" err="1"/>
              <a:t>dlls</a:t>
            </a:r>
            <a:endParaRPr lang="en-US" dirty="0"/>
          </a:p>
          <a:p>
            <a:endParaRPr lang="en-US" sz="1200" dirty="0">
              <a:solidFill>
                <a:srgbClr val="25A5AB"/>
              </a:solidFill>
            </a:endParaRPr>
          </a:p>
          <a:p>
            <a:r>
              <a:rPr lang="en-US" dirty="0"/>
              <a:t>Windows Compatibility Pack</a:t>
            </a:r>
          </a:p>
          <a:p>
            <a:pPr lvl="1"/>
            <a:r>
              <a:rPr lang="en-US" dirty="0"/>
              <a:t>NuGet package </a:t>
            </a:r>
            <a:r>
              <a:rPr lang="en-US" b="1" dirty="0" err="1"/>
              <a:t>Microsoft.Windows.Compatibility</a:t>
            </a:r>
            <a:endParaRPr lang="en-US" b="1" dirty="0"/>
          </a:p>
          <a:p>
            <a:pPr lvl="1"/>
            <a:r>
              <a:rPr lang="en-US" dirty="0"/>
              <a:t>Has ~21k APIs</a:t>
            </a:r>
          </a:p>
          <a:p>
            <a:pPr lvl="1"/>
            <a:r>
              <a:rPr lang="en-US" dirty="0"/>
              <a:t>Supports .NET Core &amp; .NET Standard</a:t>
            </a:r>
          </a:p>
          <a:p>
            <a:pPr marL="457200" lvl="1" indent="0">
              <a:buNone/>
            </a:pPr>
            <a:endParaRPr lang="en-US" sz="1200" dirty="0"/>
          </a:p>
          <a:p>
            <a:r>
              <a:rPr lang="en-US" dirty="0"/>
              <a:t>WinForms Chart Controls</a:t>
            </a:r>
          </a:p>
          <a:p>
            <a:pPr lvl="1"/>
            <a:r>
              <a:rPr lang="en-US" dirty="0"/>
              <a:t>NuGet package </a:t>
            </a:r>
            <a:r>
              <a:rPr lang="en-US" b="1" dirty="0" err="1"/>
              <a:t>System.Windows.Forms.DataVisualization</a:t>
            </a:r>
            <a:endParaRPr lang="en-US" b="1" dirty="0"/>
          </a:p>
        </p:txBody>
      </p:sp>
    </p:spTree>
    <p:extLst>
      <p:ext uri="{BB962C8B-B14F-4D97-AF65-F5344CB8AC3E}">
        <p14:creationId xmlns:p14="http://schemas.microsoft.com/office/powerpoint/2010/main" val="99295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solidFill>
                  <a:schemeClr val="accent1"/>
                </a:solidFill>
              </a:rPr>
              <a:t>WPF Designer</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sz="quarter" idx="4294967295"/>
          </p:nvPr>
        </p:nvSpPr>
        <p:spPr>
          <a:xfrm>
            <a:off x="322262" y="1511300"/>
            <a:ext cx="2497138" cy="908050"/>
          </a:xfrm>
        </p:spPr>
        <p:txBody>
          <a:bodyPr/>
          <a:lstStyle/>
          <a:p>
            <a:pPr marL="0" indent="0" algn="ctr">
              <a:buNone/>
            </a:pPr>
            <a:r>
              <a:rPr lang="en-US" sz="1400" b="0" dirty="0"/>
              <a:t>Available in </a:t>
            </a:r>
          </a:p>
          <a:p>
            <a:pPr marL="0" indent="0" algn="ctr">
              <a:buNone/>
            </a:pPr>
            <a:r>
              <a:rPr lang="en-US" sz="2800" dirty="0"/>
              <a:t>Visual Studio</a:t>
            </a:r>
            <a:endParaRPr lang="en-US" sz="1350" dirty="0"/>
          </a:p>
        </p:txBody>
      </p:sp>
      <p:pic>
        <p:nvPicPr>
          <p:cNvPr id="6" name="Picture 5">
            <a:extLst>
              <a:ext uri="{FF2B5EF4-FFF2-40B4-BE49-F238E27FC236}">
                <a16:creationId xmlns:a16="http://schemas.microsoft.com/office/drawing/2014/main" id="{1E6ED86F-748B-41DE-9272-7D0024CD724B}"/>
              </a:ext>
            </a:extLst>
          </p:cNvPr>
          <p:cNvPicPr>
            <a:picLocks noChangeAspect="1"/>
          </p:cNvPicPr>
          <p:nvPr/>
        </p:nvPicPr>
        <p:blipFill>
          <a:blip r:embed="rId3"/>
          <a:stretch>
            <a:fillRect/>
          </a:stretch>
        </p:blipFill>
        <p:spPr>
          <a:xfrm>
            <a:off x="3352800" y="1276350"/>
            <a:ext cx="5192856" cy="3409726"/>
          </a:xfrm>
          <a:prstGeom prst="rect">
            <a:avLst/>
          </a:prstGeom>
        </p:spPr>
      </p:pic>
      <p:pic>
        <p:nvPicPr>
          <p:cNvPr id="3074" name="Picture 2" descr="See the source image">
            <a:extLst>
              <a:ext uri="{FF2B5EF4-FFF2-40B4-BE49-F238E27FC236}">
                <a16:creationId xmlns:a16="http://schemas.microsoft.com/office/drawing/2014/main" id="{63E1917D-4242-4A39-8C0D-CE1A3B9E93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29280">
            <a:off x="1055200" y="2268676"/>
            <a:ext cx="1418948" cy="141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25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solidFill>
                  <a:schemeClr val="accent1"/>
                </a:solidFill>
              </a:rPr>
              <a:t>WinForms Designer Preview</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type="body" idx="1"/>
          </p:nvPr>
        </p:nvSpPr>
        <p:spPr/>
        <p:txBody>
          <a:bodyPr/>
          <a:lstStyle/>
          <a:p>
            <a:pPr marL="0" indent="0">
              <a:buNone/>
            </a:pPr>
            <a:r>
              <a:rPr lang="en-US" sz="1400" b="0" dirty="0"/>
              <a:t>Available in </a:t>
            </a:r>
          </a:p>
          <a:p>
            <a:pPr marL="0" indent="0">
              <a:buNone/>
            </a:pPr>
            <a:r>
              <a:rPr lang="en-US" sz="2800" dirty="0"/>
              <a:t>Visual Studio 16.4 Preview 3</a:t>
            </a:r>
          </a:p>
          <a:p>
            <a:pPr marL="0" indent="0">
              <a:buNone/>
            </a:pPr>
            <a:r>
              <a:rPr lang="en-US" sz="1400" b="0" dirty="0"/>
              <a:t>   and later.</a:t>
            </a:r>
          </a:p>
          <a:p>
            <a:pPr marL="0" indent="0">
              <a:buNone/>
            </a:pPr>
            <a:endParaRPr lang="en-US" sz="1350" dirty="0"/>
          </a:p>
          <a:p>
            <a:pPr marL="0" indent="0">
              <a:buNone/>
            </a:pPr>
            <a:r>
              <a:rPr lang="en-US" sz="1400" b="0" dirty="0"/>
              <a:t>Check the checkbox in</a:t>
            </a:r>
          </a:p>
          <a:p>
            <a:pPr marL="0" indent="0">
              <a:buNone/>
            </a:pPr>
            <a:r>
              <a:rPr lang="en-US" sz="1400" dirty="0"/>
              <a:t>    Tools </a:t>
            </a:r>
            <a:r>
              <a:rPr lang="en-US" sz="1400" b="0" dirty="0"/>
              <a:t>-&gt;</a:t>
            </a:r>
            <a:r>
              <a:rPr lang="en-US" sz="1400" dirty="0"/>
              <a:t> Options </a:t>
            </a:r>
            <a:r>
              <a:rPr lang="en-US" sz="1400" b="0" dirty="0"/>
              <a:t>-&gt;</a:t>
            </a:r>
            <a:r>
              <a:rPr lang="en-US" sz="1400" dirty="0"/>
              <a:t> Environment </a:t>
            </a:r>
            <a:r>
              <a:rPr lang="en-US" sz="1400" b="0" dirty="0"/>
              <a:t>-&gt;</a:t>
            </a:r>
            <a:r>
              <a:rPr lang="ru-RU" sz="1400" b="0" dirty="0"/>
              <a:t> </a:t>
            </a:r>
            <a:r>
              <a:rPr lang="en-US" sz="1400" dirty="0"/>
              <a:t>Preview Features</a:t>
            </a:r>
          </a:p>
          <a:p>
            <a:endParaRPr lang="en-US" sz="1820" dirty="0">
              <a:hlinkClick r:id="rId3">
                <a:extLst>
                  <a:ext uri="{A12FA001-AC4F-418D-AE19-62706E023703}">
                    <ahyp:hlinkClr xmlns:ahyp="http://schemas.microsoft.com/office/drawing/2018/hyperlinkcolor" val="tx"/>
                  </a:ext>
                </a:extLst>
              </a:hlinkClick>
            </a:endParaRPr>
          </a:p>
          <a:p>
            <a:pPr>
              <a:lnSpc>
                <a:spcPct val="150000"/>
              </a:lnSpc>
            </a:pPr>
            <a:endParaRPr lang="en-US" sz="1820" dirty="0"/>
          </a:p>
        </p:txBody>
      </p:sp>
      <p:pic>
        <p:nvPicPr>
          <p:cNvPr id="4" name="Picture 2" descr="Party Popper on Microsoft ">
            <a:extLst>
              <a:ext uri="{FF2B5EF4-FFF2-40B4-BE49-F238E27FC236}">
                <a16:creationId xmlns:a16="http://schemas.microsoft.com/office/drawing/2014/main" id="{F069DA24-8A69-48B6-B901-B3AB991B6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430550"/>
            <a:ext cx="328589" cy="328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016E482-15C0-43DB-81A6-A098D0725D2F}"/>
              </a:ext>
            </a:extLst>
          </p:cNvPr>
          <p:cNvPicPr>
            <a:picLocks noChangeAspect="1"/>
          </p:cNvPicPr>
          <p:nvPr/>
        </p:nvPicPr>
        <p:blipFill>
          <a:blip r:embed="rId5"/>
          <a:stretch>
            <a:fillRect/>
          </a:stretch>
        </p:blipFill>
        <p:spPr>
          <a:xfrm>
            <a:off x="685800" y="3181350"/>
            <a:ext cx="3600450" cy="514350"/>
          </a:xfrm>
          <a:prstGeom prst="rect">
            <a:avLst/>
          </a:prstGeom>
          <a:ln>
            <a:noFill/>
          </a:ln>
          <a:effectLst>
            <a:outerShdw blurRad="190500" algn="tl" rotWithShape="0">
              <a:srgbClr val="000000">
                <a:alpha val="70000"/>
              </a:srgbClr>
            </a:outerShdw>
          </a:effectLst>
        </p:spPr>
      </p:pic>
      <p:sp>
        <p:nvSpPr>
          <p:cNvPr id="11" name="Rectangle: Folded Corner 10">
            <a:extLst>
              <a:ext uri="{FF2B5EF4-FFF2-40B4-BE49-F238E27FC236}">
                <a16:creationId xmlns:a16="http://schemas.microsoft.com/office/drawing/2014/main" id="{D96EEB40-62E2-4768-B8AF-633E9E0EE0B3}"/>
              </a:ext>
            </a:extLst>
          </p:cNvPr>
          <p:cNvSpPr/>
          <p:nvPr/>
        </p:nvSpPr>
        <p:spPr bwMode="auto">
          <a:xfrm>
            <a:off x="4876800" y="1352550"/>
            <a:ext cx="3860427" cy="2337880"/>
          </a:xfrm>
          <a:prstGeom prst="foldedCorner">
            <a:avLst/>
          </a:prstGeom>
          <a:solidFill>
            <a:schemeClr val="bg1">
              <a:lumMod val="9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257175" indent="-257175">
              <a:lnSpc>
                <a:spcPct val="150000"/>
              </a:lnSpc>
              <a:buFont typeface="Arial" panose="020B0604020202020204" pitchFamily="34" charset="0"/>
              <a:buChar char="•"/>
            </a:pPr>
            <a:r>
              <a:rPr lang="en-US" sz="1500" i="1" dirty="0">
                <a:solidFill>
                  <a:schemeClr val="tx1"/>
                </a:solidFill>
              </a:rPr>
              <a:t>Common controls and base operations</a:t>
            </a:r>
          </a:p>
          <a:p>
            <a:pPr marL="257175" indent="-257175">
              <a:lnSpc>
                <a:spcPct val="150000"/>
              </a:lnSpc>
              <a:buFont typeface="Arial" panose="020B0604020202020204" pitchFamily="34" charset="0"/>
              <a:buChar char="•"/>
            </a:pPr>
            <a:r>
              <a:rPr lang="en-US" sz="1500" i="1" dirty="0">
                <a:solidFill>
                  <a:schemeClr val="tx1"/>
                </a:solidFill>
              </a:rPr>
              <a:t>New updates with every VS Preview</a:t>
            </a:r>
          </a:p>
          <a:p>
            <a:pPr marL="257175" indent="-257175">
              <a:lnSpc>
                <a:spcPct val="150000"/>
              </a:lnSpc>
              <a:buFont typeface="Arial" panose="020B0604020202020204" pitchFamily="34" charset="0"/>
              <a:buChar char="•"/>
            </a:pPr>
            <a:r>
              <a:rPr lang="en-US" sz="1500" i="1" dirty="0">
                <a:solidFill>
                  <a:schemeClr val="tx1"/>
                </a:solidFill>
              </a:rPr>
              <a:t>Too early to port if you use designer a lot</a:t>
            </a:r>
          </a:p>
          <a:p>
            <a:pPr marL="257175" indent="-257175">
              <a:lnSpc>
                <a:spcPct val="150000"/>
              </a:lnSpc>
              <a:buFont typeface="Arial" panose="020B0604020202020204" pitchFamily="34" charset="0"/>
              <a:buChar char="•"/>
            </a:pPr>
            <a:r>
              <a:rPr lang="en-US" sz="1500" i="1" dirty="0">
                <a:solidFill>
                  <a:schemeClr val="tx1"/>
                </a:solidFill>
              </a:rPr>
              <a:t>Give us your feedback via Visual Studio feedback channel!</a:t>
            </a:r>
          </a:p>
          <a:p>
            <a:pPr defTabSz="699354"/>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6221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accent1"/>
                </a:solidFill>
              </a:rPr>
              <a:t>Option 1</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sz="quarter" idx="10"/>
          </p:nvPr>
        </p:nvSpPr>
        <p:spPr/>
        <p:txBody>
          <a:bodyPr/>
          <a:lstStyle/>
          <a:p>
            <a:r>
              <a:rPr lang="en-US" dirty="0"/>
              <a:t>Link existing .NET Framework sources into the new .NET Core app</a:t>
            </a:r>
          </a:p>
        </p:txBody>
      </p:sp>
      <p:sp>
        <p:nvSpPr>
          <p:cNvPr id="6" name="Content Placeholder 2">
            <a:extLst>
              <a:ext uri="{FF2B5EF4-FFF2-40B4-BE49-F238E27FC236}">
                <a16:creationId xmlns:a16="http://schemas.microsoft.com/office/drawing/2014/main" id="{5C78EDD4-7D6E-4EBD-865E-E28E60ABEFF4}"/>
              </a:ext>
            </a:extLst>
          </p:cNvPr>
          <p:cNvSpPr txBox="1">
            <a:spLocks/>
          </p:cNvSpPr>
          <p:nvPr/>
        </p:nvSpPr>
        <p:spPr>
          <a:xfrm>
            <a:off x="457489" y="2410586"/>
            <a:ext cx="8229022" cy="717465"/>
          </a:xfrm>
          <a:prstGeom prst="rect">
            <a:avLst/>
          </a:prstGeom>
        </p:spPr>
        <p:txBody>
          <a:bodyPr vert="horz" wrap="square" lIns="107564" tIns="67227" rIns="107564" bIns="67227"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74" indent="-342874" defTabSz="932671">
              <a:buFont typeface="Wingdings" panose="05000000000000000000" pitchFamily="2" charset="2"/>
              <a:buChar char="§"/>
            </a:pPr>
            <a:r>
              <a:rPr lang="en-US" sz="2100" b="1" dirty="0">
                <a:solidFill>
                  <a:srgbClr val="000000"/>
                </a:solidFill>
                <a:latin typeface="Calibri" pitchFamily="34" charset="0"/>
                <a:cs typeface="Segoe UI" pitchFamily="34" charset="0"/>
              </a:rPr>
              <a:t>Now you can use the designers in the old project while compiling it for .NET Core</a:t>
            </a:r>
          </a:p>
        </p:txBody>
      </p:sp>
      <p:pic>
        <p:nvPicPr>
          <p:cNvPr id="3" name="Picture 2">
            <a:extLst>
              <a:ext uri="{FF2B5EF4-FFF2-40B4-BE49-F238E27FC236}">
                <a16:creationId xmlns:a16="http://schemas.microsoft.com/office/drawing/2014/main" id="{8A3F48D3-91A6-4621-8D26-A9E6CC80B381}"/>
              </a:ext>
            </a:extLst>
          </p:cNvPr>
          <p:cNvPicPr>
            <a:picLocks noChangeAspect="1"/>
          </p:cNvPicPr>
          <p:nvPr/>
        </p:nvPicPr>
        <p:blipFill>
          <a:blip r:embed="rId3"/>
          <a:stretch>
            <a:fillRect/>
          </a:stretch>
        </p:blipFill>
        <p:spPr>
          <a:xfrm>
            <a:off x="2223517" y="3154251"/>
            <a:ext cx="1580892" cy="1420882"/>
          </a:xfrm>
          <a:prstGeom prst="rect">
            <a:avLst/>
          </a:prstGeom>
        </p:spPr>
      </p:pic>
      <p:sp>
        <p:nvSpPr>
          <p:cNvPr id="16" name="Freeform: Shape 15">
            <a:extLst>
              <a:ext uri="{FF2B5EF4-FFF2-40B4-BE49-F238E27FC236}">
                <a16:creationId xmlns:a16="http://schemas.microsoft.com/office/drawing/2014/main" id="{C32BD9C6-A245-4B97-B268-A2A39B99FED4}"/>
              </a:ext>
            </a:extLst>
          </p:cNvPr>
          <p:cNvSpPr/>
          <p:nvPr/>
        </p:nvSpPr>
        <p:spPr bwMode="auto">
          <a:xfrm>
            <a:off x="3175903" y="3808968"/>
            <a:ext cx="784317" cy="590999"/>
          </a:xfrm>
          <a:custGeom>
            <a:avLst/>
            <a:gdLst>
              <a:gd name="connsiteX0" fmla="*/ 0 w 1474631"/>
              <a:gd name="connsiteY0" fmla="*/ 727656 h 727656"/>
              <a:gd name="connsiteX1" fmla="*/ 1474631 w 1474631"/>
              <a:gd name="connsiteY1" fmla="*/ 727656 h 727656"/>
              <a:gd name="connsiteX2" fmla="*/ 1474631 w 1474631"/>
              <a:gd name="connsiteY2" fmla="*/ 0 h 727656"/>
              <a:gd name="connsiteX3" fmla="*/ 6439 w 1474631"/>
              <a:gd name="connsiteY3" fmla="*/ 0 h 727656"/>
            </a:gdLst>
            <a:ahLst/>
            <a:cxnLst>
              <a:cxn ang="0">
                <a:pos x="connsiteX0" y="connsiteY0"/>
              </a:cxn>
              <a:cxn ang="0">
                <a:pos x="connsiteX1" y="connsiteY1"/>
              </a:cxn>
              <a:cxn ang="0">
                <a:pos x="connsiteX2" y="connsiteY2"/>
              </a:cxn>
              <a:cxn ang="0">
                <a:pos x="connsiteX3" y="connsiteY3"/>
              </a:cxn>
            </a:cxnLst>
            <a:rect l="l" t="t" r="r" b="b"/>
            <a:pathLst>
              <a:path w="1474631" h="727656">
                <a:moveTo>
                  <a:pt x="0" y="727656"/>
                </a:moveTo>
                <a:lnTo>
                  <a:pt x="1474631" y="727656"/>
                </a:lnTo>
                <a:lnTo>
                  <a:pt x="1474631" y="0"/>
                </a:lnTo>
                <a:lnTo>
                  <a:pt x="6439" y="0"/>
                </a:lnTo>
              </a:path>
            </a:pathLst>
          </a:custGeom>
          <a:noFill/>
          <a:ln w="57150">
            <a:solidFill>
              <a:schemeClr val="accent1"/>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30"/>
            <a:endParaRPr lang="en-US" sz="1298">
              <a:solidFill>
                <a:srgbClr val="FFFFFF"/>
              </a:solidFill>
              <a:latin typeface="Cambria"/>
            </a:endParaRPr>
          </a:p>
        </p:txBody>
      </p:sp>
      <p:sp>
        <p:nvSpPr>
          <p:cNvPr id="18" name="TextBox 17">
            <a:extLst>
              <a:ext uri="{FF2B5EF4-FFF2-40B4-BE49-F238E27FC236}">
                <a16:creationId xmlns:a16="http://schemas.microsoft.com/office/drawing/2014/main" id="{1075FCDB-FBDE-4FAA-B6EC-50AF0914E031}"/>
              </a:ext>
            </a:extLst>
          </p:cNvPr>
          <p:cNvSpPr txBox="1"/>
          <p:nvPr/>
        </p:nvSpPr>
        <p:spPr>
          <a:xfrm>
            <a:off x="4072263" y="3742741"/>
            <a:ext cx="2776777" cy="584775"/>
          </a:xfrm>
          <a:prstGeom prst="rect">
            <a:avLst/>
          </a:prstGeom>
        </p:spPr>
        <p:txBody>
          <a:bodyPr wrap="square">
            <a:spAutoFit/>
          </a:bodyPr>
          <a:lstStyle>
            <a:defPPr>
              <a:defRPr lang="en-US"/>
            </a:defPPr>
          </a:lstStyle>
          <a:p>
            <a:pPr defTabSz="914330"/>
            <a:r>
              <a:rPr lang="en-US" sz="1600" b="1" dirty="0">
                <a:solidFill>
                  <a:srgbClr val="000000"/>
                </a:solidFill>
                <a:latin typeface="Calibri"/>
              </a:rPr>
              <a:t>.NET Core project links to files of .NET Framework project</a:t>
            </a:r>
          </a:p>
        </p:txBody>
      </p:sp>
      <p:pic>
        <p:nvPicPr>
          <p:cNvPr id="4" name="Picture 3">
            <a:extLst>
              <a:ext uri="{FF2B5EF4-FFF2-40B4-BE49-F238E27FC236}">
                <a16:creationId xmlns:a16="http://schemas.microsoft.com/office/drawing/2014/main" id="{1AC40993-0594-4C08-9CC2-246EA03B12AC}"/>
              </a:ext>
            </a:extLst>
          </p:cNvPr>
          <p:cNvPicPr>
            <a:picLocks noChangeAspect="1"/>
          </p:cNvPicPr>
          <p:nvPr/>
        </p:nvPicPr>
        <p:blipFill>
          <a:blip r:embed="rId4"/>
          <a:stretch>
            <a:fillRect/>
          </a:stretch>
        </p:blipFill>
        <p:spPr>
          <a:xfrm>
            <a:off x="2152820" y="1532366"/>
            <a:ext cx="5314577" cy="814331"/>
          </a:xfrm>
          <a:prstGeom prst="rect">
            <a:avLst/>
          </a:prstGeom>
        </p:spPr>
      </p:pic>
    </p:spTree>
    <p:extLst>
      <p:ext uri="{BB962C8B-B14F-4D97-AF65-F5344CB8AC3E}">
        <p14:creationId xmlns:p14="http://schemas.microsoft.com/office/powerpoint/2010/main" val="246961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accent1"/>
                </a:solidFill>
              </a:rPr>
              <a:t>Option 2</a:t>
            </a:r>
          </a:p>
        </p:txBody>
      </p:sp>
      <p:sp>
        <p:nvSpPr>
          <p:cNvPr id="12" name="Text Placeholder 5">
            <a:extLst>
              <a:ext uri="{FF2B5EF4-FFF2-40B4-BE49-F238E27FC236}">
                <a16:creationId xmlns:a16="http://schemas.microsoft.com/office/drawing/2014/main" id="{6E68CEF6-705E-499C-96FE-40BB67DD5650}"/>
              </a:ext>
            </a:extLst>
          </p:cNvPr>
          <p:cNvSpPr>
            <a:spLocks noGrp="1"/>
          </p:cNvSpPr>
          <p:nvPr>
            <p:ph sz="quarter" idx="10"/>
          </p:nvPr>
        </p:nvSpPr>
        <p:spPr>
          <a:xfrm>
            <a:off x="438440" y="1076325"/>
            <a:ext cx="8263549" cy="1495425"/>
          </a:xfrm>
        </p:spPr>
        <p:txBody>
          <a:bodyPr/>
          <a:lstStyle/>
          <a:p>
            <a:r>
              <a:rPr lang="en-US" dirty="0">
                <a:latin typeface="+mj-lt"/>
              </a:rPr>
              <a:t>Have two project files: one targeting .NET Framework and another targeting .NET Core</a:t>
            </a:r>
          </a:p>
          <a:p>
            <a:pPr marL="0" indent="0">
              <a:buNone/>
            </a:pPr>
            <a:endParaRPr lang="en-US" sz="364" dirty="0">
              <a:latin typeface="+mj-lt"/>
            </a:endParaRPr>
          </a:p>
          <a:p>
            <a:r>
              <a:rPr lang="en-US" dirty="0">
                <a:latin typeface="+mj-lt"/>
              </a:rPr>
              <a:t>Load your project with the Framework project file to work in WinForms designer</a:t>
            </a:r>
          </a:p>
        </p:txBody>
      </p:sp>
    </p:spTree>
    <p:extLst>
      <p:ext uri="{BB962C8B-B14F-4D97-AF65-F5344CB8AC3E}">
        <p14:creationId xmlns:p14="http://schemas.microsoft.com/office/powerpoint/2010/main" val="80980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382" dirty="0"/>
              <a:t>Step-by-Step Porting Guide</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idx="1"/>
          </p:nvPr>
        </p:nvSpPr>
        <p:spPr/>
        <p:txBody>
          <a:bodyPr/>
          <a:lstStyle/>
          <a:p>
            <a:pPr marL="0" indent="0">
              <a:buNone/>
            </a:pPr>
            <a:r>
              <a:rPr lang="en-US" sz="2800" dirty="0"/>
              <a:t>.NET Blog </a:t>
            </a:r>
          </a:p>
          <a:p>
            <a:pPr marL="0" indent="0">
              <a:buNone/>
            </a:pPr>
            <a:r>
              <a:rPr lang="en-US" sz="2000" dirty="0">
                <a:hlinkClick r:id="rId3"/>
              </a:rPr>
              <a:t>https://aka.ms/porting-to-netcore3</a:t>
            </a:r>
            <a:r>
              <a:rPr lang="en-US" sz="2000" dirty="0"/>
              <a:t> </a:t>
            </a:r>
          </a:p>
        </p:txBody>
      </p:sp>
      <p:pic>
        <p:nvPicPr>
          <p:cNvPr id="3" name="Picture 2">
            <a:extLst>
              <a:ext uri="{FF2B5EF4-FFF2-40B4-BE49-F238E27FC236}">
                <a16:creationId xmlns:a16="http://schemas.microsoft.com/office/drawing/2014/main" id="{41040C9C-E749-46F6-9DB8-BA03CE0873B3}"/>
              </a:ext>
            </a:extLst>
          </p:cNvPr>
          <p:cNvPicPr>
            <a:picLocks noChangeAspect="1"/>
          </p:cNvPicPr>
          <p:nvPr/>
        </p:nvPicPr>
        <p:blipFill>
          <a:blip r:embed="rId4">
            <a:alphaModFix amt="95000"/>
          </a:blip>
          <a:stretch>
            <a:fillRect/>
          </a:stretch>
        </p:blipFill>
        <p:spPr>
          <a:xfrm>
            <a:off x="5587133" y="1059168"/>
            <a:ext cx="3125720" cy="358197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2A8053D3-35D8-4D2E-9B33-DD2C776FD0B5}"/>
              </a:ext>
            </a:extLst>
          </p:cNvPr>
          <p:cNvPicPr>
            <a:picLocks noChangeAspect="1"/>
          </p:cNvPicPr>
          <p:nvPr/>
        </p:nvPicPr>
        <p:blipFill>
          <a:blip r:embed="rId5"/>
          <a:stretch>
            <a:fillRect/>
          </a:stretch>
        </p:blipFill>
        <p:spPr>
          <a:xfrm>
            <a:off x="431148" y="2186770"/>
            <a:ext cx="3989230" cy="1259060"/>
          </a:xfrm>
          <a:prstGeom prst="rect">
            <a:avLst/>
          </a:prstGeom>
          <a:effectLst>
            <a:outerShdw blurRad="63500" sx="102000" sy="102000" algn="ctr" rotWithShape="0">
              <a:prstClr val="black">
                <a:alpha val="40000"/>
              </a:prstClr>
            </a:outerShdw>
          </a:effectLst>
        </p:spPr>
      </p:pic>
      <p:pic>
        <p:nvPicPr>
          <p:cNvPr id="6" name="Picture 2" descr="https://devblogs.microsoft.com/dotnet/wp-content/uploads/sites/10/2019/05/portability-report.png">
            <a:extLst>
              <a:ext uri="{FF2B5EF4-FFF2-40B4-BE49-F238E27FC236}">
                <a16:creationId xmlns:a16="http://schemas.microsoft.com/office/drawing/2014/main" id="{249AADB8-A975-4FE5-8795-A8441949DE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8419" y="2850154"/>
            <a:ext cx="3559759" cy="134286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0080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016-1A19-40DF-800C-0BA9EFF31BF9}"/>
              </a:ext>
            </a:extLst>
          </p:cNvPr>
          <p:cNvSpPr>
            <a:spLocks noGrp="1"/>
          </p:cNvSpPr>
          <p:nvPr>
            <p:ph type="title"/>
          </p:nvPr>
        </p:nvSpPr>
        <p:spPr/>
        <p:txBody>
          <a:bodyPr/>
          <a:lstStyle/>
          <a:p>
            <a:r>
              <a:rPr lang="en-US" dirty="0"/>
              <a:t>Technical Requirements</a:t>
            </a:r>
            <a:endParaRPr lang="it-IT" dirty="0"/>
          </a:p>
        </p:txBody>
      </p:sp>
      <p:sp>
        <p:nvSpPr>
          <p:cNvPr id="3" name="Content Placeholder 2">
            <a:extLst>
              <a:ext uri="{FF2B5EF4-FFF2-40B4-BE49-F238E27FC236}">
                <a16:creationId xmlns:a16="http://schemas.microsoft.com/office/drawing/2014/main" id="{82E5797B-E510-41DD-B794-4CBF69FBE481}"/>
              </a:ext>
            </a:extLst>
          </p:cNvPr>
          <p:cNvSpPr>
            <a:spLocks noGrp="1"/>
          </p:cNvSpPr>
          <p:nvPr>
            <p:ph type="body" idx="1"/>
          </p:nvPr>
        </p:nvSpPr>
        <p:spPr>
          <a:xfrm>
            <a:off x="457200" y="1028700"/>
            <a:ext cx="8229600" cy="2305050"/>
          </a:xfrm>
        </p:spPr>
        <p:txBody>
          <a:bodyPr/>
          <a:lstStyle/>
          <a:p>
            <a:r>
              <a:rPr lang="en-US" dirty="0"/>
              <a:t>Windows 10 1903 (build 18362)</a:t>
            </a:r>
          </a:p>
          <a:p>
            <a:r>
              <a:rPr lang="en-US" dirty="0"/>
              <a:t>Visual Studio 2019 with the following workloads:</a:t>
            </a:r>
          </a:p>
          <a:p>
            <a:pPr lvl="1"/>
            <a:r>
              <a:rPr lang="en-US" dirty="0"/>
              <a:t>.NET desktop development</a:t>
            </a:r>
          </a:p>
          <a:p>
            <a:pPr lvl="1"/>
            <a:r>
              <a:rPr lang="en-US" dirty="0"/>
              <a:t>Universal Windows Platform development</a:t>
            </a:r>
          </a:p>
          <a:p>
            <a:r>
              <a:rPr lang="en-US" dirty="0"/>
              <a:t>.NET Core 3.0 SDK</a:t>
            </a:r>
          </a:p>
          <a:p>
            <a:r>
              <a:rPr lang="en-US" dirty="0"/>
              <a:t>Turn on Developer mode</a:t>
            </a:r>
          </a:p>
          <a:p>
            <a:pPr marL="0" indent="0">
              <a:buNone/>
            </a:pPr>
            <a:r>
              <a:rPr lang="en-US" dirty="0"/>
              <a:t>              in Windows settings:</a:t>
            </a:r>
          </a:p>
        </p:txBody>
      </p:sp>
      <p:pic>
        <p:nvPicPr>
          <p:cNvPr id="4" name="Picture 2">
            <a:extLst>
              <a:ext uri="{FF2B5EF4-FFF2-40B4-BE49-F238E27FC236}">
                <a16:creationId xmlns:a16="http://schemas.microsoft.com/office/drawing/2014/main" id="{FDD9084E-86C8-415E-8A77-AFB296BED6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333"/>
          <a:stretch/>
        </p:blipFill>
        <p:spPr bwMode="auto">
          <a:xfrm>
            <a:off x="3962400" y="2724150"/>
            <a:ext cx="3254816"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9881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5CA75037-BE72-45A7-AFCE-FE1F463327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90" t="547" r="13086" b="-547"/>
          <a:stretch/>
        </p:blipFill>
        <p:spPr bwMode="auto">
          <a:xfrm>
            <a:off x="3733800" y="57150"/>
            <a:ext cx="5410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C005E8F-71B9-45D3-B481-B8B3A00C1D1C}"/>
              </a:ext>
            </a:extLst>
          </p:cNvPr>
          <p:cNvSpPr>
            <a:spLocks noGrp="1"/>
          </p:cNvSpPr>
          <p:nvPr>
            <p:ph type="title"/>
          </p:nvPr>
        </p:nvSpPr>
        <p:spPr>
          <a:xfrm>
            <a:off x="253738" y="2045452"/>
            <a:ext cx="3200400" cy="1052596"/>
          </a:xfrm>
        </p:spPr>
        <p:txBody>
          <a:bodyPr/>
          <a:lstStyle/>
          <a:p>
            <a:pPr algn="ctr"/>
            <a:r>
              <a:rPr lang="en-US" sz="4800" dirty="0"/>
              <a:t>Lab</a:t>
            </a:r>
            <a:br>
              <a:rPr lang="en-US" sz="4800" dirty="0"/>
            </a:br>
            <a:r>
              <a:rPr lang="en-US" sz="2800" dirty="0">
                <a:hlinkClick r:id="rId3">
                  <a:extLst>
                    <a:ext uri="{A12FA001-AC4F-418D-AE19-62706E023703}">
                      <ahyp:hlinkClr xmlns:ahyp="http://schemas.microsoft.com/office/drawing/2018/hyperlinkcolor" val="tx"/>
                    </a:ext>
                  </a:extLst>
                </a:hlinkClick>
              </a:rPr>
              <a:t>Exercise 1 </a:t>
            </a:r>
            <a:endParaRPr lang="en-US" sz="4800" dirty="0"/>
          </a:p>
        </p:txBody>
      </p:sp>
      <p:sp>
        <p:nvSpPr>
          <p:cNvPr id="5" name="Rectangle 4">
            <a:extLst>
              <a:ext uri="{FF2B5EF4-FFF2-40B4-BE49-F238E27FC236}">
                <a16:creationId xmlns:a16="http://schemas.microsoft.com/office/drawing/2014/main" id="{1E429596-8E73-4EBA-932D-07B1480FCB9F}"/>
              </a:ext>
            </a:extLst>
          </p:cNvPr>
          <p:cNvSpPr/>
          <p:nvPr/>
        </p:nvSpPr>
        <p:spPr>
          <a:xfrm>
            <a:off x="3505200" y="-19050"/>
            <a:ext cx="5177443" cy="369332"/>
          </a:xfrm>
          <a:prstGeom prst="rect">
            <a:avLst/>
          </a:prstGeom>
        </p:spPr>
        <p:txBody>
          <a:bodyPr wrap="none">
            <a:spAutoFit/>
          </a:bodyPr>
          <a:lstStyle/>
          <a:p>
            <a:pPr marL="0" indent="0">
              <a:buNone/>
            </a:pPr>
            <a:r>
              <a:rPr lang="en-US" dirty="0">
                <a:sym typeface="Wingdings" panose="05000000000000000000" pitchFamily="2" charset="2"/>
              </a:rPr>
              <a:t> Manual and source code: </a:t>
            </a:r>
            <a:r>
              <a:rPr lang="en-US" dirty="0">
                <a:sym typeface="Wingdings" panose="05000000000000000000" pitchFamily="2" charset="2"/>
                <a:hlinkClick r:id="rId4"/>
              </a:rPr>
              <a:t>https://aka.ms/wamw</a:t>
            </a:r>
            <a:endParaRPr lang="en-US" dirty="0">
              <a:sym typeface="Wingdings" panose="05000000000000000000" pitchFamily="2" charset="2"/>
            </a:endParaRPr>
          </a:p>
        </p:txBody>
      </p:sp>
    </p:spTree>
    <p:extLst>
      <p:ext uri="{BB962C8B-B14F-4D97-AF65-F5344CB8AC3E}">
        <p14:creationId xmlns:p14="http://schemas.microsoft.com/office/powerpoint/2010/main" val="397381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A1B964D-8D48-419D-A502-BCA377A2B3DF}"/>
              </a:ext>
            </a:extLst>
          </p:cNvPr>
          <p:cNvSpPr>
            <a:spLocks noGrp="1"/>
          </p:cNvSpPr>
          <p:nvPr>
            <p:ph type="title"/>
          </p:nvPr>
        </p:nvSpPr>
        <p:spPr>
          <a:xfrm>
            <a:off x="441197" y="4069402"/>
            <a:ext cx="8263890" cy="430887"/>
          </a:xfrm>
        </p:spPr>
        <p:txBody>
          <a:bodyPr/>
          <a:lstStyle/>
          <a:p>
            <a:r>
              <a:rPr lang="en-US" sz="2800" dirty="0"/>
              <a:t>Upgrading your apps with XAML Islands</a:t>
            </a:r>
            <a:endParaRPr lang="en-US" dirty="0"/>
          </a:p>
        </p:txBody>
      </p:sp>
      <p:sp>
        <p:nvSpPr>
          <p:cNvPr id="11" name="Rectangle 10">
            <a:extLst>
              <a:ext uri="{FF2B5EF4-FFF2-40B4-BE49-F238E27FC236}">
                <a16:creationId xmlns:a16="http://schemas.microsoft.com/office/drawing/2014/main" id="{0949BCB2-D3A3-4410-9B91-CF59F9E8E2F6}"/>
              </a:ext>
            </a:extLst>
          </p:cNvPr>
          <p:cNvSpPr/>
          <p:nvPr/>
        </p:nvSpPr>
        <p:spPr>
          <a:xfrm>
            <a:off x="3733588" y="2189233"/>
            <a:ext cx="2743656" cy="7650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8194" name="Picture 2">
            <a:extLst>
              <a:ext uri="{FF2B5EF4-FFF2-40B4-BE49-F238E27FC236}">
                <a16:creationId xmlns:a16="http://schemas.microsoft.com/office/drawing/2014/main" id="{D676021F-C46C-4F6C-9D43-BD89343BABC4}"/>
              </a:ext>
            </a:extLst>
          </p:cNvPr>
          <p:cNvPicPr>
            <a:picLocks noGrp="1" noChangeAspect="1" noChangeArrowheads="1"/>
          </p:cNvPicPr>
          <p:nvPr>
            <p:ph type="pic" sz="quarter" idx="11"/>
          </p:nvPr>
        </p:nvPicPr>
        <p:blipFill>
          <a:blip r:embed="rId2" cstate="print">
            <a:extLst>
              <a:ext uri="{28A0092B-C50C-407E-A947-70E740481C1C}">
                <a14:useLocalDpi xmlns:a14="http://schemas.microsoft.com/office/drawing/2010/main" val="0"/>
              </a:ext>
            </a:extLst>
          </a:blip>
          <a:srcRect t="25004" b="25004"/>
          <a:stretch>
            <a:fillRect/>
          </a:stretch>
        </p:blipFill>
        <p:spPr bwMode="auto">
          <a:xfrm>
            <a:off x="0" y="-1176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371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dirty="0">
                <a:solidFill>
                  <a:schemeClr val="accent1"/>
                </a:solidFill>
              </a:rPr>
              <a:t>Platform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p:txBody>
          <a:bodyPr/>
          <a:lstStyle/>
          <a:p>
            <a:r>
              <a:rPr lang="en-US" dirty="0"/>
              <a:t>WinForms</a:t>
            </a:r>
          </a:p>
          <a:p>
            <a:r>
              <a:rPr lang="en-US" dirty="0"/>
              <a:t>WPF</a:t>
            </a:r>
          </a:p>
          <a:p>
            <a:r>
              <a:rPr lang="en-US" dirty="0"/>
              <a:t>UWP</a:t>
            </a:r>
          </a:p>
        </p:txBody>
      </p:sp>
    </p:spTree>
    <p:extLst>
      <p:ext uri="{BB962C8B-B14F-4D97-AF65-F5344CB8AC3E}">
        <p14:creationId xmlns:p14="http://schemas.microsoft.com/office/powerpoint/2010/main" val="35884585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dirty="0">
                <a:solidFill>
                  <a:schemeClr val="accent1"/>
                </a:solidFill>
              </a:rPr>
              <a:t>Platform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p:txBody>
          <a:bodyPr/>
          <a:lstStyle/>
          <a:p>
            <a:r>
              <a:rPr lang="en-US" strike="sngStrike" dirty="0"/>
              <a:t>WinForms</a:t>
            </a:r>
          </a:p>
          <a:p>
            <a:r>
              <a:rPr lang="en-US" strike="sngStrike" dirty="0"/>
              <a:t>WPF</a:t>
            </a:r>
          </a:p>
          <a:p>
            <a:r>
              <a:rPr lang="en-US" strike="sngStrike" dirty="0"/>
              <a:t>UWP</a:t>
            </a:r>
          </a:p>
        </p:txBody>
      </p:sp>
      <p:pic>
        <p:nvPicPr>
          <p:cNvPr id="1028" name="Picture 4" descr="Windows 10 logo">
            <a:extLst>
              <a:ext uri="{FF2B5EF4-FFF2-40B4-BE49-F238E27FC236}">
                <a16:creationId xmlns:a16="http://schemas.microsoft.com/office/drawing/2014/main" id="{4D3EE0D5-A532-46C7-9425-8046B46EDB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153"/>
          <a:stretch/>
        </p:blipFill>
        <p:spPr bwMode="auto">
          <a:xfrm>
            <a:off x="1649391" y="2795562"/>
            <a:ext cx="5017963" cy="113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452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dirty="0">
                <a:solidFill>
                  <a:schemeClr val="accent1"/>
                </a:solidFill>
              </a:rPr>
              <a:t>UI framework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p:txBody>
          <a:bodyPr/>
          <a:lstStyle/>
          <a:p>
            <a:r>
              <a:rPr lang="en-US" dirty="0"/>
              <a:t>WinForms: </a:t>
            </a:r>
            <a:r>
              <a:rPr lang="en-US" dirty="0">
                <a:hlinkClick r:id="rId2"/>
              </a:rPr>
              <a:t>https://github.com/dotnet/winforms</a:t>
            </a:r>
            <a:endParaRPr lang="en-US" dirty="0"/>
          </a:p>
          <a:p>
            <a:r>
              <a:rPr lang="en-US" dirty="0"/>
              <a:t>WPF: </a:t>
            </a:r>
            <a:r>
              <a:rPr lang="en-US" dirty="0">
                <a:hlinkClick r:id="rId3"/>
              </a:rPr>
              <a:t>https://github.com/dotnet/wpf</a:t>
            </a:r>
            <a:endParaRPr lang="en-US" dirty="0"/>
          </a:p>
          <a:p>
            <a:r>
              <a:rPr lang="en-US" dirty="0"/>
              <a:t>WinUI: </a:t>
            </a:r>
            <a:r>
              <a:rPr lang="en-US" dirty="0">
                <a:hlinkClick r:id="rId4"/>
              </a:rPr>
              <a:t>https://github.com/Microsoft/microsoft-ui-xaml</a:t>
            </a:r>
            <a:endParaRPr lang="en-US" dirty="0"/>
          </a:p>
        </p:txBody>
      </p:sp>
    </p:spTree>
    <p:extLst>
      <p:ext uri="{BB962C8B-B14F-4D97-AF65-F5344CB8AC3E}">
        <p14:creationId xmlns:p14="http://schemas.microsoft.com/office/powerpoint/2010/main" val="9768999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Modern UI and Input with XAML Islands</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idx="1"/>
          </p:nvPr>
        </p:nvSpPr>
        <p:spPr>
          <a:xfrm>
            <a:off x="457200" y="1028700"/>
            <a:ext cx="8305799" cy="2914650"/>
          </a:xfrm>
        </p:spPr>
        <p:txBody>
          <a:bodyPr/>
          <a:lstStyle/>
          <a:p>
            <a:r>
              <a:rPr lang="en-US" sz="2400" dirty="0">
                <a:latin typeface="+mj-lt"/>
              </a:rPr>
              <a:t>Windows Community Toolkit</a:t>
            </a:r>
          </a:p>
          <a:p>
            <a:pPr lvl="1"/>
            <a:r>
              <a:rPr lang="en-US" sz="2100" b="1" dirty="0">
                <a:latin typeface="+mj-lt"/>
              </a:rPr>
              <a:t>Wrapped controls: </a:t>
            </a:r>
            <a:r>
              <a:rPr lang="en-US" sz="2100" b="1" dirty="0" err="1">
                <a:solidFill>
                  <a:srgbClr val="25A5AB"/>
                </a:solidFill>
                <a:latin typeface="+mj-lt"/>
              </a:rPr>
              <a:t>Microsoft.Toolkit.Wpf.UI.Controls</a:t>
            </a:r>
            <a:endParaRPr lang="en-US" sz="2100" b="1" dirty="0">
              <a:latin typeface="+mj-lt"/>
            </a:endParaRPr>
          </a:p>
          <a:p>
            <a:pPr marL="1143000" lvl="3" indent="-342900">
              <a:buFont typeface="Arial" panose="020B0604020202020204" pitchFamily="34" charset="0"/>
              <a:buChar char="•"/>
            </a:pPr>
            <a:r>
              <a:rPr lang="en-US" sz="1400" b="1" dirty="0">
                <a:latin typeface="+mj-lt"/>
              </a:rPr>
              <a:t>InkCanvas</a:t>
            </a:r>
          </a:p>
          <a:p>
            <a:pPr marL="1143000" lvl="3" indent="-342900">
              <a:buFont typeface="Arial" panose="020B0604020202020204" pitchFamily="34" charset="0"/>
              <a:buChar char="•"/>
            </a:pPr>
            <a:r>
              <a:rPr lang="en-US" sz="1400" b="1" dirty="0">
                <a:latin typeface="+mj-lt"/>
              </a:rPr>
              <a:t>InkToolbar</a:t>
            </a:r>
          </a:p>
          <a:p>
            <a:pPr marL="1143000" lvl="3" indent="-342900">
              <a:buFont typeface="Arial" panose="020B0604020202020204" pitchFamily="34" charset="0"/>
              <a:buChar char="•"/>
            </a:pPr>
            <a:r>
              <a:rPr lang="en-US" sz="1400" b="1" dirty="0">
                <a:latin typeface="+mj-lt"/>
              </a:rPr>
              <a:t>MediaPlayerElement</a:t>
            </a:r>
          </a:p>
          <a:p>
            <a:pPr marL="1143000" lvl="3" indent="-342900">
              <a:buFont typeface="Arial" panose="020B0604020202020204" pitchFamily="34" charset="0"/>
              <a:buChar char="•"/>
            </a:pPr>
            <a:r>
              <a:rPr lang="en-US" sz="1400" b="1" dirty="0">
                <a:latin typeface="+mj-lt"/>
              </a:rPr>
              <a:t>MapControl</a:t>
            </a:r>
          </a:p>
          <a:p>
            <a:pPr marL="1143000" lvl="3" indent="-342900">
              <a:buFont typeface="Arial" panose="020B0604020202020204" pitchFamily="34" charset="0"/>
              <a:buChar char="•"/>
            </a:pPr>
            <a:r>
              <a:rPr lang="en-US" sz="1400" b="1" dirty="0">
                <a:latin typeface="+mj-lt"/>
              </a:rPr>
              <a:t>WebView (Windows 10 and Windows 7)</a:t>
            </a:r>
          </a:p>
          <a:p>
            <a:pPr lvl="1"/>
            <a:r>
              <a:rPr lang="en-US" sz="2100" b="1" dirty="0">
                <a:latin typeface="+mj-lt"/>
              </a:rPr>
              <a:t>Host controls: </a:t>
            </a:r>
            <a:r>
              <a:rPr lang="en-US" sz="2100" b="1" dirty="0" err="1">
                <a:solidFill>
                  <a:srgbClr val="25A5AB"/>
                </a:solidFill>
                <a:latin typeface="+mj-lt"/>
              </a:rPr>
              <a:t>Microsoft.Toolkit.Wpf.UI.XamlHost</a:t>
            </a:r>
            <a:endParaRPr lang="en-US" sz="600" b="1" dirty="0">
              <a:latin typeface="+mj-lt"/>
            </a:endParaRPr>
          </a:p>
          <a:p>
            <a:pPr lvl="1"/>
            <a:r>
              <a:rPr lang="en-US" sz="2100" b="1" dirty="0">
                <a:solidFill>
                  <a:srgbClr val="882483"/>
                </a:solidFill>
                <a:latin typeface="+mj-lt"/>
              </a:rPr>
              <a:t>Requires at minimum Windows 10 1903 (build 18362)</a:t>
            </a:r>
          </a:p>
        </p:txBody>
      </p:sp>
      <p:sp>
        <p:nvSpPr>
          <p:cNvPr id="4" name="Rectangle 3">
            <a:extLst>
              <a:ext uri="{FF2B5EF4-FFF2-40B4-BE49-F238E27FC236}">
                <a16:creationId xmlns:a16="http://schemas.microsoft.com/office/drawing/2014/main" id="{5FA9AD76-B372-4714-8B38-68606C26C2EC}"/>
              </a:ext>
            </a:extLst>
          </p:cNvPr>
          <p:cNvSpPr/>
          <p:nvPr/>
        </p:nvSpPr>
        <p:spPr>
          <a:xfrm>
            <a:off x="3352800" y="4042484"/>
            <a:ext cx="4572000" cy="646331"/>
          </a:xfrm>
          <a:prstGeom prst="rect">
            <a:avLst/>
          </a:prstGeom>
        </p:spPr>
        <p:txBody>
          <a:bodyPr wrap="square">
            <a:spAutoFit/>
          </a:bodyPr>
          <a:lstStyle/>
          <a:p>
            <a:r>
              <a:rPr lang="en-US" sz="1200" dirty="0"/>
              <a:t>&lt;!-- Windows 10 --&gt;</a:t>
            </a:r>
          </a:p>
          <a:p>
            <a:r>
              <a:rPr lang="en-US" sz="1200" dirty="0"/>
              <a:t>&lt;supportedOS Id="{8e0f7a12-bfb3-4fe8-b9a5-48fd50a15a9a}" /&gt;</a:t>
            </a:r>
          </a:p>
          <a:p>
            <a:r>
              <a:rPr lang="en-US" sz="1200" dirty="0"/>
              <a:t>&lt;maxversiontested Id="10.0.18362.0"/&gt;</a:t>
            </a:r>
          </a:p>
        </p:txBody>
      </p:sp>
      <p:sp>
        <p:nvSpPr>
          <p:cNvPr id="2" name="Rectangle 1">
            <a:extLst>
              <a:ext uri="{FF2B5EF4-FFF2-40B4-BE49-F238E27FC236}">
                <a16:creationId xmlns:a16="http://schemas.microsoft.com/office/drawing/2014/main" id="{4B7CA1C5-483E-4408-B608-3C2B787841DC}"/>
              </a:ext>
            </a:extLst>
          </p:cNvPr>
          <p:cNvSpPr/>
          <p:nvPr/>
        </p:nvSpPr>
        <p:spPr bwMode="auto">
          <a:xfrm>
            <a:off x="3206959" y="4019550"/>
            <a:ext cx="4794041" cy="708332"/>
          </a:xfrm>
          <a:prstGeom prst="rect">
            <a:avLst/>
          </a:prstGeom>
          <a:noFill/>
          <a:ln>
            <a:solidFill>
              <a:schemeClr val="bg2">
                <a:lumMod val="7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F2989BBB-8123-4F48-89B0-5CFBC1B5CA3D}"/>
              </a:ext>
            </a:extLst>
          </p:cNvPr>
          <p:cNvSpPr/>
          <p:nvPr/>
        </p:nvSpPr>
        <p:spPr>
          <a:xfrm>
            <a:off x="1213456" y="4194482"/>
            <a:ext cx="2055123" cy="338554"/>
          </a:xfrm>
          <a:prstGeom prst="rect">
            <a:avLst/>
          </a:prstGeom>
        </p:spPr>
        <p:txBody>
          <a:bodyPr wrap="square">
            <a:spAutoFit/>
          </a:bodyPr>
          <a:lstStyle/>
          <a:p>
            <a:r>
              <a:rPr lang="en-US" sz="1600" dirty="0">
                <a:latin typeface="+mj-lt"/>
              </a:rPr>
              <a:t>Add to your manifest:</a:t>
            </a:r>
          </a:p>
        </p:txBody>
      </p:sp>
    </p:spTree>
    <p:extLst>
      <p:ext uri="{BB962C8B-B14F-4D97-AF65-F5344CB8AC3E}">
        <p14:creationId xmlns:p14="http://schemas.microsoft.com/office/powerpoint/2010/main" val="11894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5CA75037-BE72-45A7-AFCE-FE1F463327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90" t="547" r="13086" b="-547"/>
          <a:stretch/>
        </p:blipFill>
        <p:spPr bwMode="auto">
          <a:xfrm>
            <a:off x="3733800" y="95250"/>
            <a:ext cx="5410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C005E8F-71B9-45D3-B481-B8B3A00C1D1C}"/>
              </a:ext>
            </a:extLst>
          </p:cNvPr>
          <p:cNvSpPr>
            <a:spLocks noGrp="1"/>
          </p:cNvSpPr>
          <p:nvPr>
            <p:ph type="title"/>
          </p:nvPr>
        </p:nvSpPr>
        <p:spPr>
          <a:xfrm>
            <a:off x="253738" y="1657654"/>
            <a:ext cx="3200400" cy="1440394"/>
          </a:xfrm>
        </p:spPr>
        <p:txBody>
          <a:bodyPr/>
          <a:lstStyle/>
          <a:p>
            <a:pPr algn="ctr"/>
            <a:r>
              <a:rPr lang="en-US" sz="4800" dirty="0"/>
              <a:t>Lab</a:t>
            </a:r>
            <a:br>
              <a:rPr lang="en-US" sz="4800" dirty="0"/>
            </a:br>
            <a:r>
              <a:rPr lang="en-US" sz="2800" dirty="0">
                <a:hlinkClick r:id="rId3">
                  <a:extLst>
                    <a:ext uri="{A12FA001-AC4F-418D-AE19-62706E023703}">
                      <ahyp:hlinkClr xmlns:ahyp="http://schemas.microsoft.com/office/drawing/2018/hyperlinkcolor" val="tx"/>
                    </a:ext>
                  </a:extLst>
                </a:hlinkClick>
              </a:rPr>
              <a:t>Exercise 2 </a:t>
            </a:r>
            <a:br>
              <a:rPr lang="en-US" sz="2800" dirty="0"/>
            </a:br>
            <a:r>
              <a:rPr lang="en-US" sz="2800" dirty="0">
                <a:hlinkClick r:id="rId4">
                  <a:extLst>
                    <a:ext uri="{A12FA001-AC4F-418D-AE19-62706E023703}">
                      <ahyp:hlinkClr xmlns:ahyp="http://schemas.microsoft.com/office/drawing/2018/hyperlinkcolor" val="tx"/>
                    </a:ext>
                  </a:extLst>
                </a:hlinkClick>
              </a:rPr>
              <a:t>Exercise 3 </a:t>
            </a:r>
            <a:endParaRPr lang="en-US" sz="2800" dirty="0"/>
          </a:p>
        </p:txBody>
      </p:sp>
      <p:sp>
        <p:nvSpPr>
          <p:cNvPr id="5" name="Rectangle 4">
            <a:extLst>
              <a:ext uri="{FF2B5EF4-FFF2-40B4-BE49-F238E27FC236}">
                <a16:creationId xmlns:a16="http://schemas.microsoft.com/office/drawing/2014/main" id="{CD2616B6-736A-4E86-B4C3-B73703B4590D}"/>
              </a:ext>
            </a:extLst>
          </p:cNvPr>
          <p:cNvSpPr/>
          <p:nvPr/>
        </p:nvSpPr>
        <p:spPr>
          <a:xfrm>
            <a:off x="3505200" y="-19050"/>
            <a:ext cx="5177443" cy="369332"/>
          </a:xfrm>
          <a:prstGeom prst="rect">
            <a:avLst/>
          </a:prstGeom>
        </p:spPr>
        <p:txBody>
          <a:bodyPr wrap="none">
            <a:spAutoFit/>
          </a:bodyPr>
          <a:lstStyle/>
          <a:p>
            <a:pPr marL="0" indent="0">
              <a:buNone/>
            </a:pPr>
            <a:r>
              <a:rPr lang="en-US" dirty="0">
                <a:sym typeface="Wingdings" panose="05000000000000000000" pitchFamily="2" charset="2"/>
              </a:rPr>
              <a:t> Manual and source code: </a:t>
            </a:r>
            <a:r>
              <a:rPr lang="en-US" dirty="0">
                <a:sym typeface="Wingdings" panose="05000000000000000000" pitchFamily="2" charset="2"/>
                <a:hlinkClick r:id="rId5"/>
              </a:rPr>
              <a:t>https://aka.ms/wamw</a:t>
            </a:r>
            <a:endParaRPr lang="en-US" dirty="0">
              <a:sym typeface="Wingdings" panose="05000000000000000000" pitchFamily="2" charset="2"/>
            </a:endParaRPr>
          </a:p>
        </p:txBody>
      </p:sp>
    </p:spTree>
    <p:extLst>
      <p:ext uri="{BB962C8B-B14F-4D97-AF65-F5344CB8AC3E}">
        <p14:creationId xmlns:p14="http://schemas.microsoft.com/office/powerpoint/2010/main" val="26562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A1B964D-8D48-419D-A502-BCA377A2B3DF}"/>
              </a:ext>
            </a:extLst>
          </p:cNvPr>
          <p:cNvSpPr>
            <a:spLocks noGrp="1"/>
          </p:cNvSpPr>
          <p:nvPr>
            <p:ph type="title"/>
          </p:nvPr>
        </p:nvSpPr>
        <p:spPr>
          <a:xfrm>
            <a:off x="441197" y="4069402"/>
            <a:ext cx="8263890" cy="430887"/>
          </a:xfrm>
        </p:spPr>
        <p:txBody>
          <a:bodyPr/>
          <a:lstStyle/>
          <a:p>
            <a:r>
              <a:rPr lang="en-US" sz="2800" dirty="0"/>
              <a:t>Adding Windows 10 features to your  apps</a:t>
            </a:r>
            <a:endParaRPr lang="en-US" dirty="0"/>
          </a:p>
        </p:txBody>
      </p:sp>
      <p:sp>
        <p:nvSpPr>
          <p:cNvPr id="11" name="Rectangle 10">
            <a:extLst>
              <a:ext uri="{FF2B5EF4-FFF2-40B4-BE49-F238E27FC236}">
                <a16:creationId xmlns:a16="http://schemas.microsoft.com/office/drawing/2014/main" id="{0949BCB2-D3A3-4410-9B91-CF59F9E8E2F6}"/>
              </a:ext>
            </a:extLst>
          </p:cNvPr>
          <p:cNvSpPr/>
          <p:nvPr/>
        </p:nvSpPr>
        <p:spPr>
          <a:xfrm>
            <a:off x="3733588" y="2189233"/>
            <a:ext cx="2743656" cy="7650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8194" name="Picture 2">
            <a:extLst>
              <a:ext uri="{FF2B5EF4-FFF2-40B4-BE49-F238E27FC236}">
                <a16:creationId xmlns:a16="http://schemas.microsoft.com/office/drawing/2014/main" id="{D676021F-C46C-4F6C-9D43-BD89343BABC4}"/>
              </a:ext>
            </a:extLst>
          </p:cNvPr>
          <p:cNvPicPr>
            <a:picLocks noGrp="1" noChangeAspect="1" noChangeArrowheads="1"/>
          </p:cNvPicPr>
          <p:nvPr>
            <p:ph type="pic" sz="quarter" idx="11"/>
          </p:nvPr>
        </p:nvPicPr>
        <p:blipFill>
          <a:blip r:embed="rId2" cstate="print">
            <a:extLst>
              <a:ext uri="{28A0092B-C50C-407E-A947-70E740481C1C}">
                <a14:useLocalDpi xmlns:a14="http://schemas.microsoft.com/office/drawing/2010/main" val="0"/>
              </a:ext>
            </a:extLst>
          </a:blip>
          <a:srcRect t="25004" b="25004"/>
          <a:stretch>
            <a:fillRect/>
          </a:stretch>
        </p:blipFill>
        <p:spPr bwMode="auto">
          <a:xfrm>
            <a:off x="0" y="-1176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969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Easy Access to Platform and Device APIs</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idx="1"/>
          </p:nvPr>
        </p:nvSpPr>
        <p:spPr/>
        <p:txBody>
          <a:bodyPr/>
          <a:lstStyle/>
          <a:p>
            <a:pPr marL="0" indent="0">
              <a:buNone/>
            </a:pPr>
            <a:r>
              <a:rPr lang="en-US" dirty="0">
                <a:cs typeface="+mn-cs"/>
              </a:rPr>
              <a:t>such as Bluetooth, Camera, Location, Notifications, </a:t>
            </a:r>
            <a:r>
              <a:rPr lang="en-US" dirty="0" err="1">
                <a:cs typeface="+mn-cs"/>
              </a:rPr>
              <a:t>etc</a:t>
            </a:r>
            <a:r>
              <a:rPr lang="en-US" dirty="0">
                <a:cs typeface="+mn-cs"/>
              </a:rPr>
              <a:t>…</a:t>
            </a:r>
          </a:p>
          <a:p>
            <a:pPr>
              <a:lnSpc>
                <a:spcPct val="150000"/>
              </a:lnSpc>
            </a:pPr>
            <a:endParaRPr lang="en-US" sz="900" dirty="0">
              <a:solidFill>
                <a:srgbClr val="0070C0"/>
              </a:solidFill>
            </a:endParaRPr>
          </a:p>
          <a:p>
            <a:pPr>
              <a:lnSpc>
                <a:spcPct val="150000"/>
              </a:lnSpc>
            </a:pPr>
            <a:r>
              <a:rPr lang="en-US" dirty="0">
                <a:solidFill>
                  <a:srgbClr val="25A5AB"/>
                </a:solidFill>
              </a:rPr>
              <a:t>NuGet package Microsoft.Windows.SDK.Contracts</a:t>
            </a:r>
          </a:p>
          <a:p>
            <a:pPr lvl="1">
              <a:lnSpc>
                <a:spcPct val="150000"/>
              </a:lnSpc>
            </a:pPr>
            <a:r>
              <a:rPr lang="en-US" dirty="0"/>
              <a:t>includes all WinRT APIs up to Windows 10 version 1903</a:t>
            </a:r>
          </a:p>
          <a:p>
            <a:pPr lvl="1">
              <a:lnSpc>
                <a:spcPct val="150000"/>
              </a:lnSpc>
            </a:pPr>
            <a:r>
              <a:rPr lang="en-US" dirty="0"/>
              <a:t>supports both .NET Core and .NET Framework</a:t>
            </a:r>
          </a:p>
        </p:txBody>
      </p:sp>
      <p:pic>
        <p:nvPicPr>
          <p:cNvPr id="4" name="Picture 3">
            <a:extLst>
              <a:ext uri="{FF2B5EF4-FFF2-40B4-BE49-F238E27FC236}">
                <a16:creationId xmlns:a16="http://schemas.microsoft.com/office/drawing/2014/main" id="{58F5984E-49E9-4DD0-8943-EC49C6868E4E}"/>
              </a:ext>
            </a:extLst>
          </p:cNvPr>
          <p:cNvPicPr>
            <a:picLocks noChangeAspect="1"/>
          </p:cNvPicPr>
          <p:nvPr/>
        </p:nvPicPr>
        <p:blipFill rotWithShape="1">
          <a:blip r:embed="rId3"/>
          <a:srcRect l="1811" b="9558"/>
          <a:stretch/>
        </p:blipFill>
        <p:spPr>
          <a:xfrm>
            <a:off x="5181600" y="3169280"/>
            <a:ext cx="3071443" cy="145987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9254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5CA75037-BE72-45A7-AFCE-FE1F463327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90" t="547" r="13086" b="-547"/>
          <a:stretch/>
        </p:blipFill>
        <p:spPr bwMode="auto">
          <a:xfrm>
            <a:off x="3733800" y="95250"/>
            <a:ext cx="5410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C005E8F-71B9-45D3-B481-B8B3A00C1D1C}"/>
              </a:ext>
            </a:extLst>
          </p:cNvPr>
          <p:cNvSpPr>
            <a:spLocks noGrp="1"/>
          </p:cNvSpPr>
          <p:nvPr>
            <p:ph type="title"/>
          </p:nvPr>
        </p:nvSpPr>
        <p:spPr>
          <a:xfrm>
            <a:off x="253738" y="2045452"/>
            <a:ext cx="3200400" cy="1052596"/>
          </a:xfrm>
        </p:spPr>
        <p:txBody>
          <a:bodyPr/>
          <a:lstStyle/>
          <a:p>
            <a:pPr algn="ctr"/>
            <a:r>
              <a:rPr lang="en-US" sz="4800" dirty="0"/>
              <a:t>Lab</a:t>
            </a:r>
            <a:br>
              <a:rPr lang="en-US" sz="4800" dirty="0"/>
            </a:br>
            <a:r>
              <a:rPr lang="en-US" sz="2800" dirty="0">
                <a:hlinkClick r:id="rId3">
                  <a:extLst>
                    <a:ext uri="{A12FA001-AC4F-418D-AE19-62706E023703}">
                      <ahyp:hlinkClr xmlns:ahyp="http://schemas.microsoft.com/office/drawing/2018/hyperlinkcolor" val="tx"/>
                    </a:ext>
                  </a:extLst>
                </a:hlinkClick>
              </a:rPr>
              <a:t>Exercise 4</a:t>
            </a:r>
            <a:endParaRPr lang="en-US" sz="2800" dirty="0"/>
          </a:p>
        </p:txBody>
      </p:sp>
      <p:sp>
        <p:nvSpPr>
          <p:cNvPr id="5" name="Rectangle 4">
            <a:extLst>
              <a:ext uri="{FF2B5EF4-FFF2-40B4-BE49-F238E27FC236}">
                <a16:creationId xmlns:a16="http://schemas.microsoft.com/office/drawing/2014/main" id="{E671C3EE-7BA5-4C96-8980-EFB32E48FA1B}"/>
              </a:ext>
            </a:extLst>
          </p:cNvPr>
          <p:cNvSpPr/>
          <p:nvPr/>
        </p:nvSpPr>
        <p:spPr>
          <a:xfrm>
            <a:off x="3505200" y="-19050"/>
            <a:ext cx="5177443" cy="369332"/>
          </a:xfrm>
          <a:prstGeom prst="rect">
            <a:avLst/>
          </a:prstGeom>
        </p:spPr>
        <p:txBody>
          <a:bodyPr wrap="none">
            <a:spAutoFit/>
          </a:bodyPr>
          <a:lstStyle/>
          <a:p>
            <a:pPr marL="0" indent="0">
              <a:buNone/>
            </a:pPr>
            <a:r>
              <a:rPr lang="en-US" dirty="0">
                <a:sym typeface="Wingdings" panose="05000000000000000000" pitchFamily="2" charset="2"/>
              </a:rPr>
              <a:t> Manual and source code: </a:t>
            </a:r>
            <a:r>
              <a:rPr lang="en-US" dirty="0">
                <a:sym typeface="Wingdings" panose="05000000000000000000" pitchFamily="2" charset="2"/>
                <a:hlinkClick r:id="rId4"/>
              </a:rPr>
              <a:t>https://aka.ms/wamw</a:t>
            </a:r>
            <a:endParaRPr lang="en-US" dirty="0">
              <a:sym typeface="Wingdings" panose="05000000000000000000" pitchFamily="2" charset="2"/>
            </a:endParaRPr>
          </a:p>
        </p:txBody>
      </p:sp>
    </p:spTree>
    <p:extLst>
      <p:ext uri="{BB962C8B-B14F-4D97-AF65-F5344CB8AC3E}">
        <p14:creationId xmlns:p14="http://schemas.microsoft.com/office/powerpoint/2010/main" val="421905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bwMode="auto">
          <a:xfrm>
            <a:off x="457200" y="228600"/>
            <a:ext cx="8229600" cy="571500"/>
          </a:xfrm>
          <a:prstGeom prst="rect">
            <a:avLst/>
          </a:prstGeom>
          <a:noFill/>
          <a:ln w="9525">
            <a:noFill/>
            <a:miter lim="800000"/>
            <a:headEnd/>
            <a:tailEnd/>
          </a:ln>
        </p:spPr>
        <p:txBody>
          <a:bodyPr wrap="square" anchor="ctr">
            <a:normAutofit/>
          </a:bodyPr>
          <a:lstStyle/>
          <a:p>
            <a:pPr defTabSz="-13872099"/>
            <a:r>
              <a:rPr lang="en-US" dirty="0">
                <a:solidFill>
                  <a:schemeClr val="accent1"/>
                </a:solidFill>
              </a:rPr>
              <a:t>Today you will learn</a:t>
            </a:r>
          </a:p>
        </p:txBody>
      </p:sp>
      <p:graphicFrame>
        <p:nvGraphicFramePr>
          <p:cNvPr id="5" name="Content Placeholder 2">
            <a:extLst>
              <a:ext uri="{FF2B5EF4-FFF2-40B4-BE49-F238E27FC236}">
                <a16:creationId xmlns:a16="http://schemas.microsoft.com/office/drawing/2014/main" id="{1F3D6542-9B01-40D1-9C97-C74F058E1734}"/>
              </a:ext>
            </a:extLst>
          </p:cNvPr>
          <p:cNvGraphicFramePr/>
          <p:nvPr>
            <p:extLst>
              <p:ext uri="{D42A27DB-BD31-4B8C-83A1-F6EECF244321}">
                <p14:modId xmlns:p14="http://schemas.microsoft.com/office/powerpoint/2010/main" val="4279630584"/>
              </p:ext>
            </p:extLst>
          </p:nvPr>
        </p:nvGraphicFramePr>
        <p:xfrm>
          <a:off x="438150" y="1076325"/>
          <a:ext cx="8264129" cy="3625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70621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A1B964D-8D48-419D-A502-BCA377A2B3DF}"/>
              </a:ext>
            </a:extLst>
          </p:cNvPr>
          <p:cNvSpPr>
            <a:spLocks noGrp="1"/>
          </p:cNvSpPr>
          <p:nvPr>
            <p:ph type="title"/>
          </p:nvPr>
        </p:nvSpPr>
        <p:spPr>
          <a:xfrm>
            <a:off x="441197" y="4069402"/>
            <a:ext cx="8263890" cy="430887"/>
          </a:xfrm>
        </p:spPr>
        <p:txBody>
          <a:bodyPr/>
          <a:lstStyle/>
          <a:p>
            <a:r>
              <a:rPr lang="en-US" sz="2800" dirty="0"/>
              <a:t>Packaging and deploying your application with MSIX</a:t>
            </a:r>
            <a:endParaRPr lang="en-US" dirty="0"/>
          </a:p>
        </p:txBody>
      </p:sp>
      <p:sp>
        <p:nvSpPr>
          <p:cNvPr id="11" name="Rectangle 10">
            <a:extLst>
              <a:ext uri="{FF2B5EF4-FFF2-40B4-BE49-F238E27FC236}">
                <a16:creationId xmlns:a16="http://schemas.microsoft.com/office/drawing/2014/main" id="{0949BCB2-D3A3-4410-9B91-CF59F9E8E2F6}"/>
              </a:ext>
            </a:extLst>
          </p:cNvPr>
          <p:cNvSpPr/>
          <p:nvPr/>
        </p:nvSpPr>
        <p:spPr>
          <a:xfrm>
            <a:off x="3733588" y="2189233"/>
            <a:ext cx="2743656" cy="7650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8194" name="Picture 2">
            <a:extLst>
              <a:ext uri="{FF2B5EF4-FFF2-40B4-BE49-F238E27FC236}">
                <a16:creationId xmlns:a16="http://schemas.microsoft.com/office/drawing/2014/main" id="{D676021F-C46C-4F6C-9D43-BD89343BABC4}"/>
              </a:ext>
            </a:extLst>
          </p:cNvPr>
          <p:cNvPicPr>
            <a:picLocks noGrp="1" noChangeAspect="1" noChangeArrowheads="1"/>
          </p:cNvPicPr>
          <p:nvPr>
            <p:ph type="pic" sz="quarter" idx="11"/>
          </p:nvPr>
        </p:nvPicPr>
        <p:blipFill>
          <a:blip r:embed="rId2" cstate="print">
            <a:extLst>
              <a:ext uri="{28A0092B-C50C-407E-A947-70E740481C1C}">
                <a14:useLocalDpi xmlns:a14="http://schemas.microsoft.com/office/drawing/2010/main" val="0"/>
              </a:ext>
            </a:extLst>
          </a:blip>
          <a:srcRect t="25004" b="25004"/>
          <a:stretch>
            <a:fillRect/>
          </a:stretch>
        </p:blipFill>
        <p:spPr bwMode="auto">
          <a:xfrm>
            <a:off x="0" y="-1176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447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368ED38-3C85-4276-B4C9-886C8EEA0FC5}"/>
              </a:ext>
            </a:extLst>
          </p:cNvPr>
          <p:cNvSpPr/>
          <p:nvPr/>
        </p:nvSpPr>
        <p:spPr bwMode="auto">
          <a:xfrm>
            <a:off x="6096000" y="1581150"/>
            <a:ext cx="2133600" cy="1981200"/>
          </a:xfrm>
          <a:prstGeom prst="ellipse">
            <a:avLst/>
          </a:prstGeom>
          <a:ln>
            <a:no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endParaRPr lang="en-US" sz="2000" dirty="0">
              <a:latin typeface="Tekton Pro" pitchFamily="34" charset="0"/>
            </a:endParaRPr>
          </a:p>
        </p:txBody>
      </p:sp>
      <p:sp>
        <p:nvSpPr>
          <p:cNvPr id="17" name="Title 16"/>
          <p:cNvSpPr>
            <a:spLocks noGrp="1"/>
          </p:cNvSpPr>
          <p:nvPr>
            <p:ph type="title"/>
          </p:nvPr>
        </p:nvSpPr>
        <p:spPr/>
        <p:txBody>
          <a:bodyPr/>
          <a:lstStyle/>
          <a:p>
            <a:r>
              <a:rPr lang="en-US" dirty="0">
                <a:solidFill>
                  <a:schemeClr val="accent1"/>
                </a:solidFill>
              </a:rPr>
              <a:t>MSIX</a:t>
            </a:r>
          </a:p>
        </p:txBody>
      </p:sp>
      <p:sp>
        <p:nvSpPr>
          <p:cNvPr id="12" name="Text Placeholder 5">
            <a:extLst>
              <a:ext uri="{FF2B5EF4-FFF2-40B4-BE49-F238E27FC236}">
                <a16:creationId xmlns:a16="http://schemas.microsoft.com/office/drawing/2014/main" id="{6E68CEF6-705E-499C-96FE-40BB67DD5650}"/>
              </a:ext>
            </a:extLst>
          </p:cNvPr>
          <p:cNvSpPr>
            <a:spLocks noGrp="1"/>
          </p:cNvSpPr>
          <p:nvPr>
            <p:ph sz="quarter" idx="10"/>
          </p:nvPr>
        </p:nvSpPr>
        <p:spPr>
          <a:xfrm>
            <a:off x="667041" y="1152525"/>
            <a:ext cx="4971759" cy="2867025"/>
          </a:xfrm>
        </p:spPr>
        <p:txBody>
          <a:bodyPr/>
          <a:lstStyle/>
          <a:p>
            <a:r>
              <a:rPr lang="en-US" sz="2000" b="0" dirty="0">
                <a:latin typeface="+mj-lt"/>
              </a:rPr>
              <a:t>Your app is always up to date</a:t>
            </a:r>
          </a:p>
          <a:p>
            <a:r>
              <a:rPr lang="en-US" sz="2000" b="0" dirty="0">
                <a:latin typeface="+mj-lt"/>
              </a:rPr>
              <a:t>Protects your data</a:t>
            </a:r>
          </a:p>
          <a:p>
            <a:r>
              <a:rPr lang="en-US" sz="2000" b="0" dirty="0">
                <a:latin typeface="+mj-lt"/>
              </a:rPr>
              <a:t>Reusing your assets</a:t>
            </a:r>
          </a:p>
          <a:p>
            <a:r>
              <a:rPr lang="en-US" sz="2000" b="0" dirty="0">
                <a:latin typeface="+mj-lt"/>
              </a:rPr>
              <a:t>Simplifies packaging, installation, update and uninstallation</a:t>
            </a:r>
          </a:p>
          <a:p>
            <a:r>
              <a:rPr lang="en-US" sz="2000" b="0" dirty="0">
                <a:latin typeface="+mj-lt"/>
              </a:rPr>
              <a:t>Apps can work on any Windows 10 device </a:t>
            </a:r>
          </a:p>
          <a:p>
            <a:r>
              <a:rPr lang="en-US" sz="2000" b="0" dirty="0">
                <a:latin typeface="+mj-lt"/>
              </a:rPr>
              <a:t>Clean uninstalls – </a:t>
            </a:r>
          </a:p>
          <a:p>
            <a:pPr marL="457200" lvl="1" indent="0">
              <a:buNone/>
            </a:pPr>
            <a:r>
              <a:rPr lang="en-US" sz="2000" b="0" i="1" dirty="0">
                <a:solidFill>
                  <a:srgbClr val="25A5AB"/>
                </a:solidFill>
                <a:latin typeface="+mj-lt"/>
              </a:rPr>
              <a:t>          never regret installing an app again</a:t>
            </a:r>
          </a:p>
        </p:txBody>
      </p:sp>
      <p:sp>
        <p:nvSpPr>
          <p:cNvPr id="4" name="Rectangle 3" descr="Box">
            <a:extLst>
              <a:ext uri="{FF2B5EF4-FFF2-40B4-BE49-F238E27FC236}">
                <a16:creationId xmlns:a16="http://schemas.microsoft.com/office/drawing/2014/main" id="{7C072121-3210-4989-A37B-E531CCE85FF3}"/>
              </a:ext>
            </a:extLst>
          </p:cNvPr>
          <p:cNvSpPr/>
          <p:nvPr/>
        </p:nvSpPr>
        <p:spPr>
          <a:xfrm>
            <a:off x="6267453" y="1809749"/>
            <a:ext cx="1815319" cy="151051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6" name="Text Placeholder 5">
            <a:extLst>
              <a:ext uri="{FF2B5EF4-FFF2-40B4-BE49-F238E27FC236}">
                <a16:creationId xmlns:a16="http://schemas.microsoft.com/office/drawing/2014/main" id="{8981B4F8-90D4-4367-B522-423CF81AAD3C}"/>
              </a:ext>
            </a:extLst>
          </p:cNvPr>
          <p:cNvSpPr txBox="1">
            <a:spLocks/>
          </p:cNvSpPr>
          <p:nvPr/>
        </p:nvSpPr>
        <p:spPr bwMode="auto">
          <a:xfrm>
            <a:off x="3810000" y="4438650"/>
            <a:ext cx="5257800" cy="781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indent="0">
              <a:buNone/>
            </a:pPr>
            <a:r>
              <a:rPr lang="en-US" sz="2000" u="sng" kern="0" dirty="0">
                <a:solidFill>
                  <a:srgbClr val="25A5AB"/>
                </a:solidFill>
                <a:latin typeface="+mj-lt"/>
                <a:cs typeface="Calibri Light" panose="020F0302020204030204" pitchFamily="34" charset="0"/>
              </a:rPr>
              <a:t>https://github.com/Microsoft/msix-packaging</a:t>
            </a:r>
          </a:p>
        </p:txBody>
      </p:sp>
    </p:spTree>
    <p:extLst>
      <p:ext uri="{BB962C8B-B14F-4D97-AF65-F5344CB8AC3E}">
        <p14:creationId xmlns:p14="http://schemas.microsoft.com/office/powerpoint/2010/main" val="20658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5CA75037-BE72-45A7-AFCE-FE1F463327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90" t="547" r="13086" b="-547"/>
          <a:stretch/>
        </p:blipFill>
        <p:spPr bwMode="auto">
          <a:xfrm>
            <a:off x="3733800" y="95250"/>
            <a:ext cx="5410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C005E8F-71B9-45D3-B481-B8B3A00C1D1C}"/>
              </a:ext>
            </a:extLst>
          </p:cNvPr>
          <p:cNvSpPr>
            <a:spLocks noGrp="1"/>
          </p:cNvSpPr>
          <p:nvPr>
            <p:ph type="title"/>
          </p:nvPr>
        </p:nvSpPr>
        <p:spPr>
          <a:xfrm>
            <a:off x="253738" y="1657654"/>
            <a:ext cx="3200400" cy="1440394"/>
          </a:xfrm>
        </p:spPr>
        <p:txBody>
          <a:bodyPr/>
          <a:lstStyle/>
          <a:p>
            <a:pPr algn="ctr"/>
            <a:r>
              <a:rPr lang="en-US" sz="4800" dirty="0"/>
              <a:t>Lab</a:t>
            </a:r>
            <a:br>
              <a:rPr lang="en-US" sz="4800" dirty="0"/>
            </a:br>
            <a:r>
              <a:rPr lang="en-US" sz="2800" dirty="0">
                <a:hlinkClick r:id="rId3">
                  <a:extLst>
                    <a:ext uri="{A12FA001-AC4F-418D-AE19-62706E023703}">
                      <ahyp:hlinkClr xmlns:ahyp="http://schemas.microsoft.com/office/drawing/2018/hyperlinkcolor" val="tx"/>
                    </a:ext>
                  </a:extLst>
                </a:hlinkClick>
              </a:rPr>
              <a:t>Exercise </a:t>
            </a:r>
            <a:r>
              <a:rPr lang="en-US" sz="2800" dirty="0"/>
              <a:t>5</a:t>
            </a:r>
            <a:br>
              <a:rPr lang="en-US" sz="2800" dirty="0"/>
            </a:br>
            <a:r>
              <a:rPr lang="en-US" sz="2800" dirty="0">
                <a:hlinkClick r:id="rId4">
                  <a:extLst>
                    <a:ext uri="{A12FA001-AC4F-418D-AE19-62706E023703}">
                      <ahyp:hlinkClr xmlns:ahyp="http://schemas.microsoft.com/office/drawing/2018/hyperlinkcolor" val="tx"/>
                    </a:ext>
                  </a:extLst>
                </a:hlinkClick>
              </a:rPr>
              <a:t>Exercise </a:t>
            </a:r>
            <a:r>
              <a:rPr lang="en-US" sz="2800" dirty="0"/>
              <a:t>6</a:t>
            </a:r>
          </a:p>
        </p:txBody>
      </p:sp>
      <p:sp>
        <p:nvSpPr>
          <p:cNvPr id="5" name="Rectangle 4">
            <a:extLst>
              <a:ext uri="{FF2B5EF4-FFF2-40B4-BE49-F238E27FC236}">
                <a16:creationId xmlns:a16="http://schemas.microsoft.com/office/drawing/2014/main" id="{183AFDD8-BF77-4D05-B8A7-EF2811D409F9}"/>
              </a:ext>
            </a:extLst>
          </p:cNvPr>
          <p:cNvSpPr/>
          <p:nvPr/>
        </p:nvSpPr>
        <p:spPr>
          <a:xfrm>
            <a:off x="3505200" y="-19050"/>
            <a:ext cx="5177443" cy="369332"/>
          </a:xfrm>
          <a:prstGeom prst="rect">
            <a:avLst/>
          </a:prstGeom>
        </p:spPr>
        <p:txBody>
          <a:bodyPr wrap="none">
            <a:spAutoFit/>
          </a:bodyPr>
          <a:lstStyle/>
          <a:p>
            <a:pPr marL="0" indent="0">
              <a:buNone/>
            </a:pPr>
            <a:r>
              <a:rPr lang="en-US" dirty="0">
                <a:sym typeface="Wingdings" panose="05000000000000000000" pitchFamily="2" charset="2"/>
              </a:rPr>
              <a:t> Manual and source code: </a:t>
            </a:r>
            <a:r>
              <a:rPr lang="en-US" dirty="0">
                <a:sym typeface="Wingdings" panose="05000000000000000000" pitchFamily="2" charset="2"/>
                <a:hlinkClick r:id="rId5"/>
              </a:rPr>
              <a:t>https://aka.ms/wamw</a:t>
            </a:r>
            <a:endParaRPr lang="en-US" dirty="0">
              <a:sym typeface="Wingdings" panose="05000000000000000000" pitchFamily="2" charset="2"/>
            </a:endParaRPr>
          </a:p>
        </p:txBody>
      </p:sp>
    </p:spTree>
    <p:extLst>
      <p:ext uri="{BB962C8B-B14F-4D97-AF65-F5344CB8AC3E}">
        <p14:creationId xmlns:p14="http://schemas.microsoft.com/office/powerpoint/2010/main" val="142174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A1B964D-8D48-419D-A502-BCA377A2B3DF}"/>
              </a:ext>
            </a:extLst>
          </p:cNvPr>
          <p:cNvSpPr>
            <a:spLocks noGrp="1"/>
          </p:cNvSpPr>
          <p:nvPr>
            <p:ph type="title"/>
          </p:nvPr>
        </p:nvSpPr>
        <p:spPr>
          <a:xfrm>
            <a:off x="441197" y="4069402"/>
            <a:ext cx="8263890" cy="430887"/>
          </a:xfrm>
        </p:spPr>
        <p:txBody>
          <a:bodyPr/>
          <a:lstStyle/>
          <a:p>
            <a:r>
              <a:rPr lang="en-US" sz="2800" dirty="0"/>
              <a:t>Integrating your desktop app with App Center</a:t>
            </a:r>
          </a:p>
        </p:txBody>
      </p:sp>
      <p:sp>
        <p:nvSpPr>
          <p:cNvPr id="11" name="Rectangle 10">
            <a:extLst>
              <a:ext uri="{FF2B5EF4-FFF2-40B4-BE49-F238E27FC236}">
                <a16:creationId xmlns:a16="http://schemas.microsoft.com/office/drawing/2014/main" id="{0949BCB2-D3A3-4410-9B91-CF59F9E8E2F6}"/>
              </a:ext>
            </a:extLst>
          </p:cNvPr>
          <p:cNvSpPr/>
          <p:nvPr/>
        </p:nvSpPr>
        <p:spPr>
          <a:xfrm>
            <a:off x="3733588" y="2189233"/>
            <a:ext cx="2743656" cy="7650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8194" name="Picture 2">
            <a:extLst>
              <a:ext uri="{FF2B5EF4-FFF2-40B4-BE49-F238E27FC236}">
                <a16:creationId xmlns:a16="http://schemas.microsoft.com/office/drawing/2014/main" id="{D676021F-C46C-4F6C-9D43-BD89343BABC4}"/>
              </a:ext>
            </a:extLst>
          </p:cNvPr>
          <p:cNvPicPr>
            <a:picLocks noGrp="1" noChangeAspect="1" noChangeArrowheads="1"/>
          </p:cNvPicPr>
          <p:nvPr>
            <p:ph type="pic" sz="quarter" idx="11"/>
          </p:nvPr>
        </p:nvPicPr>
        <p:blipFill>
          <a:blip r:embed="rId2" cstate="print">
            <a:extLst>
              <a:ext uri="{28A0092B-C50C-407E-A947-70E740481C1C}">
                <a14:useLocalDpi xmlns:a14="http://schemas.microsoft.com/office/drawing/2010/main" val="0"/>
              </a:ext>
            </a:extLst>
          </a:blip>
          <a:srcRect t="25004" b="25004"/>
          <a:stretch>
            <a:fillRect/>
          </a:stretch>
        </p:blipFill>
        <p:spPr bwMode="auto">
          <a:xfrm>
            <a:off x="0" y="-1176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4173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B7AD-9E93-44C7-BC80-0039CE676D9A}"/>
              </a:ext>
            </a:extLst>
          </p:cNvPr>
          <p:cNvSpPr>
            <a:spLocks noGrp="1"/>
          </p:cNvSpPr>
          <p:nvPr>
            <p:ph type="title"/>
          </p:nvPr>
        </p:nvSpPr>
        <p:spPr/>
        <p:txBody>
          <a:bodyPr/>
          <a:lstStyle/>
          <a:p>
            <a:r>
              <a:rPr lang="en-US" dirty="0">
                <a:solidFill>
                  <a:schemeClr val="accent1"/>
                </a:solidFill>
              </a:rPr>
              <a:t>App Center</a:t>
            </a:r>
          </a:p>
        </p:txBody>
      </p:sp>
      <p:sp>
        <p:nvSpPr>
          <p:cNvPr id="3" name="Content Placeholder 2">
            <a:extLst>
              <a:ext uri="{FF2B5EF4-FFF2-40B4-BE49-F238E27FC236}">
                <a16:creationId xmlns:a16="http://schemas.microsoft.com/office/drawing/2014/main" id="{FFDC482B-191B-4E18-9F2D-85202E112FEA}"/>
              </a:ext>
            </a:extLst>
          </p:cNvPr>
          <p:cNvSpPr>
            <a:spLocks noGrp="1"/>
          </p:cNvSpPr>
          <p:nvPr>
            <p:ph sz="quarter" idx="10"/>
          </p:nvPr>
        </p:nvSpPr>
        <p:spPr>
          <a:xfrm>
            <a:off x="438151" y="1384696"/>
            <a:ext cx="5124450" cy="3168254"/>
          </a:xfrm>
        </p:spPr>
        <p:txBody>
          <a:bodyPr/>
          <a:lstStyle/>
          <a:p>
            <a:r>
              <a:rPr lang="en-US" sz="2000" b="0" dirty="0">
                <a:latin typeface="+mj-lt"/>
              </a:rPr>
              <a:t>Easily deploy your app</a:t>
            </a:r>
          </a:p>
          <a:p>
            <a:endParaRPr lang="en-US" sz="800" b="0" dirty="0">
              <a:latin typeface="+mj-lt"/>
            </a:endParaRPr>
          </a:p>
          <a:p>
            <a:r>
              <a:rPr lang="en-US" sz="2000" b="0" dirty="0">
                <a:latin typeface="+mj-lt"/>
              </a:rPr>
              <a:t>Collect app analytics to t</a:t>
            </a:r>
            <a:r>
              <a:rPr lang="en-US" sz="2000" b="0" dirty="0"/>
              <a:t>rack usage patterns, user adoption, and other engagement metrics</a:t>
            </a:r>
          </a:p>
          <a:p>
            <a:endParaRPr lang="en-US" sz="800" b="0" dirty="0">
              <a:latin typeface="+mj-lt"/>
            </a:endParaRPr>
          </a:p>
          <a:p>
            <a:r>
              <a:rPr lang="en-US" sz="2000" b="0" dirty="0"/>
              <a:t>See real-time diagnostics to d</a:t>
            </a:r>
            <a:r>
              <a:rPr lang="en-US" sz="2000" b="0" dirty="0">
                <a:latin typeface="+mj-lt"/>
              </a:rPr>
              <a:t>iscover and prioritize issues, bottlenecks, …</a:t>
            </a:r>
          </a:p>
          <a:p>
            <a:endParaRPr lang="en-US" sz="800" b="0" dirty="0">
              <a:latin typeface="+mj-lt"/>
            </a:endParaRPr>
          </a:p>
          <a:p>
            <a:endParaRPr lang="en-US" sz="800"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	      </a:t>
            </a:r>
            <a:r>
              <a:rPr lang="en-US" i="1" dirty="0">
                <a:latin typeface="Calibri Light" panose="020F0302020204030204" pitchFamily="34" charset="0"/>
                <a:cs typeface="Calibri Light" panose="020F0302020204030204" pitchFamily="34" charset="0"/>
              </a:rPr>
              <a:t>and many more…</a:t>
            </a:r>
          </a:p>
        </p:txBody>
      </p:sp>
      <p:pic>
        <p:nvPicPr>
          <p:cNvPr id="1026" name="Picture 2" descr="Image result for app center ms">
            <a:extLst>
              <a:ext uri="{FF2B5EF4-FFF2-40B4-BE49-F238E27FC236}">
                <a16:creationId xmlns:a16="http://schemas.microsoft.com/office/drawing/2014/main" id="{BA636C5F-C49F-4B7D-BC13-8317AB4769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1809750"/>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7659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31E0CF-C59F-49CA-A9C9-80063B2A76D5}"/>
              </a:ext>
            </a:extLst>
          </p:cNvPr>
          <p:cNvSpPr/>
          <p:nvPr/>
        </p:nvSpPr>
        <p:spPr bwMode="auto">
          <a:xfrm>
            <a:off x="3810000" y="0"/>
            <a:ext cx="5334000" cy="5143500"/>
          </a:xfrm>
          <a:prstGeom prst="rect">
            <a:avLst/>
          </a:prstGeom>
          <a:solidFill>
            <a:srgbClr val="25A5AB"/>
          </a:solidFill>
          <a:ln w="9525" algn="ctr">
            <a:no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4" name="Title 3"/>
          <p:cNvSpPr>
            <a:spLocks noGrp="1"/>
          </p:cNvSpPr>
          <p:nvPr>
            <p:ph type="ctrTitle"/>
          </p:nvPr>
        </p:nvSpPr>
        <p:spPr bwMode="auto">
          <a:xfrm>
            <a:off x="3810000" y="1581150"/>
            <a:ext cx="5334000" cy="2820403"/>
          </a:xfrm>
          <a:prstGeom prst="rect">
            <a:avLst/>
          </a:prstGeom>
          <a:noFill/>
          <a:ln w="9525">
            <a:noFill/>
            <a:miter lim="800000"/>
            <a:headEnd/>
            <a:tailEnd/>
          </a:ln>
        </p:spPr>
        <p:txBody>
          <a:bodyPr wrap="square" anchor="t">
            <a:normAutofit/>
          </a:bodyPr>
          <a:lstStyle/>
          <a:p>
            <a:pPr algn="ctr">
              <a:lnSpc>
                <a:spcPct val="150000"/>
              </a:lnSpc>
            </a:pPr>
            <a:r>
              <a:rPr lang="en-US" sz="3600" dirty="0">
                <a:solidFill>
                  <a:schemeClr val="bg1"/>
                </a:solidFill>
              </a:rPr>
              <a:t>Enhancing your apps </a:t>
            </a:r>
            <a:br>
              <a:rPr lang="en-US" sz="3600" dirty="0">
                <a:solidFill>
                  <a:schemeClr val="bg1"/>
                </a:solidFill>
              </a:rPr>
            </a:br>
            <a:r>
              <a:rPr lang="en-US" sz="3600" dirty="0">
                <a:solidFill>
                  <a:schemeClr val="bg1"/>
                </a:solidFill>
              </a:rPr>
              <a:t>Q&amp;A</a:t>
            </a:r>
          </a:p>
        </p:txBody>
      </p:sp>
      <p:sp>
        <p:nvSpPr>
          <p:cNvPr id="6" name="Subtitle 2">
            <a:extLst>
              <a:ext uri="{FF2B5EF4-FFF2-40B4-BE49-F238E27FC236}">
                <a16:creationId xmlns:a16="http://schemas.microsoft.com/office/drawing/2014/main" id="{74ADE2CC-8E78-427D-BB3D-864AC9606093}"/>
              </a:ext>
            </a:extLst>
          </p:cNvPr>
          <p:cNvSpPr>
            <a:spLocks noGrp="1"/>
          </p:cNvSpPr>
          <p:nvPr>
            <p:ph type="subTitle" idx="1"/>
          </p:nvPr>
        </p:nvSpPr>
        <p:spPr>
          <a:xfrm>
            <a:off x="304800" y="514350"/>
            <a:ext cx="3276600" cy="1295400"/>
          </a:xfrm>
        </p:spPr>
        <p:txBody>
          <a:bodyPr/>
          <a:lstStyle/>
          <a:p>
            <a:pPr algn="l"/>
            <a:r>
              <a:rPr lang="en-US" sz="2400" b="1" dirty="0">
                <a:ea typeface="+mj-ea"/>
              </a:rPr>
              <a:t>Olia Gavrysh</a:t>
            </a:r>
          </a:p>
          <a:p>
            <a:pPr algn="l"/>
            <a:r>
              <a:rPr lang="en-US" sz="1600" b="1" dirty="0">
                <a:ea typeface="+mj-ea"/>
              </a:rPr>
              <a:t>PM, .NET Team</a:t>
            </a:r>
          </a:p>
          <a:p>
            <a:pPr algn="l"/>
            <a:r>
              <a:rPr lang="en-US" sz="1600" b="1" dirty="0">
                <a:ea typeface="+mj-ea"/>
              </a:rPr>
              <a:t>      @oliagavrysh</a:t>
            </a:r>
          </a:p>
        </p:txBody>
      </p:sp>
      <p:pic>
        <p:nvPicPr>
          <p:cNvPr id="7" name="Picture 4" descr="Image result for twitter icon">
            <a:extLst>
              <a:ext uri="{FF2B5EF4-FFF2-40B4-BE49-F238E27FC236}">
                <a16:creationId xmlns:a16="http://schemas.microsoft.com/office/drawing/2014/main" id="{0F47C33D-0B79-4277-88ED-0122A37B90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983" t="2851" r="23059" b="5502"/>
          <a:stretch/>
        </p:blipFill>
        <p:spPr bwMode="auto">
          <a:xfrm>
            <a:off x="381001" y="1284237"/>
            <a:ext cx="256374" cy="220713"/>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7FDD13CA-0451-4CA0-8EA1-CD67D90631B3}"/>
              </a:ext>
            </a:extLst>
          </p:cNvPr>
          <p:cNvSpPr txBox="1">
            <a:spLocks/>
          </p:cNvSpPr>
          <p:nvPr/>
        </p:nvSpPr>
        <p:spPr bwMode="auto">
          <a:xfrm>
            <a:off x="304800" y="2061840"/>
            <a:ext cx="3200400" cy="129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defTabSz="-13873163" rtl="0" eaLnBrk="1" fontAlgn="base" hangingPunct="1">
              <a:spcBef>
                <a:spcPct val="20000"/>
              </a:spcBef>
              <a:spcAft>
                <a:spcPct val="0"/>
              </a:spcAft>
              <a:buFont typeface="Wingdings" pitchFamily="2" charset="2"/>
              <a:buNone/>
              <a:defRPr sz="2100" b="0">
                <a:solidFill>
                  <a:schemeClr val="tx1"/>
                </a:solidFill>
                <a:latin typeface="Calibri Light"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algn="l"/>
            <a:r>
              <a:rPr lang="en-US" sz="2400" b="1" kern="0" dirty="0">
                <a:ea typeface="+mj-ea"/>
              </a:rPr>
              <a:t>Russell Conard</a:t>
            </a:r>
          </a:p>
          <a:p>
            <a:pPr algn="l"/>
            <a:r>
              <a:rPr lang="en-US" sz="1600" b="1" dirty="0">
                <a:ea typeface="+mj-ea"/>
              </a:rPr>
              <a:t>PM, Visual Studio</a:t>
            </a:r>
          </a:p>
          <a:p>
            <a:pPr algn="l"/>
            <a:r>
              <a:rPr lang="en-US" sz="1600" b="1" dirty="0">
                <a:ea typeface="+mj-ea"/>
              </a:rPr>
              <a:t>      </a:t>
            </a:r>
            <a:r>
              <a:rPr lang="en-US" sz="1600" b="1" dirty="0"/>
              <a:t>@</a:t>
            </a:r>
            <a:r>
              <a:rPr lang="en-US" sz="1600" b="1" kern="0" dirty="0" err="1">
                <a:ea typeface="+mj-ea"/>
              </a:rPr>
              <a:t>Nature_Numbers</a:t>
            </a:r>
            <a:endParaRPr lang="en-US" sz="1600" b="1" kern="0" dirty="0">
              <a:ea typeface="+mj-ea"/>
            </a:endParaRPr>
          </a:p>
        </p:txBody>
      </p:sp>
      <p:sp>
        <p:nvSpPr>
          <p:cNvPr id="12" name="AutoShape 2">
            <a:extLst>
              <a:ext uri="{FF2B5EF4-FFF2-40B4-BE49-F238E27FC236}">
                <a16:creationId xmlns:a16="http://schemas.microsoft.com/office/drawing/2014/main" id="{9F5A4783-862D-4536-A6AC-491D418DB9A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person smiling for the camera&#10;&#10;Description automatically generated">
            <a:extLst>
              <a:ext uri="{FF2B5EF4-FFF2-40B4-BE49-F238E27FC236}">
                <a16:creationId xmlns:a16="http://schemas.microsoft.com/office/drawing/2014/main" id="{EBBE2610-928A-4E38-B8FF-7A182B9198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3" r="11667"/>
          <a:stretch/>
        </p:blipFill>
        <p:spPr>
          <a:xfrm>
            <a:off x="2514600" y="1989476"/>
            <a:ext cx="914400" cy="1039474"/>
          </a:xfrm>
          <a:prstGeom prst="rect">
            <a:avLst/>
          </a:prstGeom>
        </p:spPr>
      </p:pic>
      <p:pic>
        <p:nvPicPr>
          <p:cNvPr id="18" name="Picture 17" descr="A person smiling for the camera&#10;&#10;Description automatically generated">
            <a:extLst>
              <a:ext uri="{FF2B5EF4-FFF2-40B4-BE49-F238E27FC236}">
                <a16:creationId xmlns:a16="http://schemas.microsoft.com/office/drawing/2014/main" id="{F9F349F0-4AC0-4542-ACAC-DA83D2690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600" y="590550"/>
            <a:ext cx="914400" cy="914400"/>
          </a:xfrm>
          <a:prstGeom prst="rect">
            <a:avLst/>
          </a:prstGeom>
        </p:spPr>
      </p:pic>
      <p:pic>
        <p:nvPicPr>
          <p:cNvPr id="19" name="Picture 4" descr="Image result for twitter icon">
            <a:extLst>
              <a:ext uri="{FF2B5EF4-FFF2-40B4-BE49-F238E27FC236}">
                <a16:creationId xmlns:a16="http://schemas.microsoft.com/office/drawing/2014/main" id="{A61F6753-32A1-4A1A-B304-D0856E7A4C5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983" t="2851" r="23059" b="5502"/>
          <a:stretch/>
        </p:blipFill>
        <p:spPr bwMode="auto">
          <a:xfrm>
            <a:off x="381001" y="2835697"/>
            <a:ext cx="256374" cy="22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3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A1B964D-8D48-419D-A502-BCA377A2B3DF}"/>
              </a:ext>
            </a:extLst>
          </p:cNvPr>
          <p:cNvSpPr>
            <a:spLocks noGrp="1"/>
          </p:cNvSpPr>
          <p:nvPr>
            <p:ph type="title"/>
          </p:nvPr>
        </p:nvSpPr>
        <p:spPr>
          <a:xfrm>
            <a:off x="441197" y="4069402"/>
            <a:ext cx="8263890" cy="430887"/>
          </a:xfrm>
        </p:spPr>
        <p:txBody>
          <a:bodyPr/>
          <a:lstStyle/>
          <a:p>
            <a:r>
              <a:rPr lang="en-US" sz="2800" dirty="0"/>
              <a:t>Porting to .NET Core 3.0</a:t>
            </a:r>
            <a:endParaRPr lang="en-US" dirty="0"/>
          </a:p>
        </p:txBody>
      </p:sp>
      <p:sp>
        <p:nvSpPr>
          <p:cNvPr id="11" name="Rectangle 10">
            <a:extLst>
              <a:ext uri="{FF2B5EF4-FFF2-40B4-BE49-F238E27FC236}">
                <a16:creationId xmlns:a16="http://schemas.microsoft.com/office/drawing/2014/main" id="{0949BCB2-D3A3-4410-9B91-CF59F9E8E2F6}"/>
              </a:ext>
            </a:extLst>
          </p:cNvPr>
          <p:cNvSpPr/>
          <p:nvPr/>
        </p:nvSpPr>
        <p:spPr>
          <a:xfrm>
            <a:off x="3733588" y="2189233"/>
            <a:ext cx="2743656" cy="7650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8194" name="Picture 2">
            <a:extLst>
              <a:ext uri="{FF2B5EF4-FFF2-40B4-BE49-F238E27FC236}">
                <a16:creationId xmlns:a16="http://schemas.microsoft.com/office/drawing/2014/main" id="{D676021F-C46C-4F6C-9D43-BD89343BABC4}"/>
              </a:ext>
            </a:extLst>
          </p:cNvPr>
          <p:cNvPicPr>
            <a:picLocks noGrp="1" noChangeAspect="1" noChangeArrowheads="1"/>
          </p:cNvPicPr>
          <p:nvPr>
            <p:ph type="pic" sz="quarter" idx="11"/>
          </p:nvPr>
        </p:nvPicPr>
        <p:blipFill>
          <a:blip r:embed="rId2" cstate="print">
            <a:extLst>
              <a:ext uri="{28A0092B-C50C-407E-A947-70E740481C1C}">
                <a14:useLocalDpi xmlns:a14="http://schemas.microsoft.com/office/drawing/2010/main" val="0"/>
              </a:ext>
            </a:extLst>
          </a:blip>
          <a:srcRect t="25004" b="25004"/>
          <a:stretch>
            <a:fillRect/>
          </a:stretch>
        </p:blipFill>
        <p:spPr bwMode="auto">
          <a:xfrm>
            <a:off x="0" y="-1176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8215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ext Placeholder 2">
            <a:extLst>
              <a:ext uri="{FF2B5EF4-FFF2-40B4-BE49-F238E27FC236}">
                <a16:creationId xmlns:a16="http://schemas.microsoft.com/office/drawing/2014/main" id="{AEDBA413-931F-4652-95CA-D6043D1592CC}"/>
              </a:ext>
            </a:extLst>
          </p:cNvPr>
          <p:cNvGraphicFramePr/>
          <p:nvPr>
            <p:extLst>
              <p:ext uri="{D42A27DB-BD31-4B8C-83A1-F6EECF244321}">
                <p14:modId xmlns:p14="http://schemas.microsoft.com/office/powerpoint/2010/main" val="2620167825"/>
              </p:ext>
            </p:extLst>
          </p:nvPr>
        </p:nvGraphicFramePr>
        <p:xfrm>
          <a:off x="438150" y="666750"/>
          <a:ext cx="8264129" cy="3625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2CE73FB0-7E89-4B7B-83A9-D25EBDE17B67}"/>
              </a:ext>
            </a:extLst>
          </p:cNvPr>
          <p:cNvSpPr>
            <a:spLocks noGrp="1"/>
          </p:cNvSpPr>
          <p:nvPr>
            <p:ph type="title"/>
          </p:nvPr>
        </p:nvSpPr>
        <p:spPr bwMode="auto">
          <a:prstGeom prst="rect">
            <a:avLst/>
          </a:prstGeom>
          <a:noFill/>
          <a:ln w="9525">
            <a:noFill/>
            <a:miter lim="800000"/>
            <a:headEnd/>
            <a:tailEnd/>
          </a:ln>
        </p:spPr>
        <p:txBody>
          <a:bodyPr wrap="square" anchor="ctr">
            <a:normAutofit/>
          </a:bodyPr>
          <a:lstStyle/>
          <a:p>
            <a:r>
              <a:rPr lang="en-US" dirty="0">
                <a:solidFill>
                  <a:schemeClr val="accent1"/>
                </a:solidFill>
              </a:rPr>
              <a:t>Agenda</a:t>
            </a:r>
            <a:endParaRPr lang="it-IT" dirty="0">
              <a:solidFill>
                <a:schemeClr val="accent1"/>
              </a:solidFill>
            </a:endParaRPr>
          </a:p>
        </p:txBody>
      </p:sp>
    </p:spTree>
    <p:extLst>
      <p:ext uri="{BB962C8B-B14F-4D97-AF65-F5344CB8AC3E}">
        <p14:creationId xmlns:p14="http://schemas.microsoft.com/office/powerpoint/2010/main" val="17006193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B7AD-9E93-44C7-BC80-0039CE676D9A}"/>
              </a:ext>
            </a:extLst>
          </p:cNvPr>
          <p:cNvSpPr>
            <a:spLocks noGrp="1"/>
          </p:cNvSpPr>
          <p:nvPr>
            <p:ph type="title"/>
          </p:nvPr>
        </p:nvSpPr>
        <p:spPr/>
        <p:txBody>
          <a:bodyPr/>
          <a:lstStyle/>
          <a:p>
            <a:r>
              <a:rPr lang="en-US" dirty="0"/>
              <a:t>.NET Core 3</a:t>
            </a:r>
          </a:p>
        </p:txBody>
      </p:sp>
      <p:sp>
        <p:nvSpPr>
          <p:cNvPr id="3" name="Content Placeholder 2">
            <a:extLst>
              <a:ext uri="{FF2B5EF4-FFF2-40B4-BE49-F238E27FC236}">
                <a16:creationId xmlns:a16="http://schemas.microsoft.com/office/drawing/2014/main" id="{FFDC482B-191B-4E18-9F2D-85202E112FEA}"/>
              </a:ext>
            </a:extLst>
          </p:cNvPr>
          <p:cNvSpPr>
            <a:spLocks noGrp="1"/>
          </p:cNvSpPr>
          <p:nvPr>
            <p:ph sz="quarter" idx="4294967295"/>
          </p:nvPr>
        </p:nvSpPr>
        <p:spPr>
          <a:xfrm>
            <a:off x="393345" y="1073009"/>
            <a:ext cx="8534400" cy="738114"/>
          </a:xfrm>
        </p:spPr>
        <p:txBody>
          <a:bodyPr/>
          <a:lstStyle/>
          <a:p>
            <a:pPr marL="0" indent="0">
              <a:buNone/>
            </a:pPr>
            <a:r>
              <a:rPr lang="en-US" b="0" i="1" dirty="0"/>
              <a:t>New development is happening in .NET Core, including runtime optimizations and new language features</a:t>
            </a:r>
          </a:p>
        </p:txBody>
      </p:sp>
      <p:grpSp>
        <p:nvGrpSpPr>
          <p:cNvPr id="35" name="Group 34">
            <a:extLst>
              <a:ext uri="{FF2B5EF4-FFF2-40B4-BE49-F238E27FC236}">
                <a16:creationId xmlns:a16="http://schemas.microsoft.com/office/drawing/2014/main" id="{73E6DEE9-3E9A-446F-B9D2-69146A2331FF}"/>
              </a:ext>
            </a:extLst>
          </p:cNvPr>
          <p:cNvGrpSpPr/>
          <p:nvPr/>
        </p:nvGrpSpPr>
        <p:grpSpPr>
          <a:xfrm>
            <a:off x="394744" y="2543176"/>
            <a:ext cx="4570793" cy="2021942"/>
            <a:chOff x="613550" y="3114568"/>
            <a:chExt cx="6237330" cy="2731283"/>
          </a:xfrm>
        </p:grpSpPr>
        <p:grpSp>
          <p:nvGrpSpPr>
            <p:cNvPr id="4" name="Group 3">
              <a:extLst>
                <a:ext uri="{FF2B5EF4-FFF2-40B4-BE49-F238E27FC236}">
                  <a16:creationId xmlns:a16="http://schemas.microsoft.com/office/drawing/2014/main" id="{1105DC21-EDFE-4CC2-8E14-9165791EF11A}"/>
                </a:ext>
              </a:extLst>
            </p:cNvPr>
            <p:cNvGrpSpPr/>
            <p:nvPr/>
          </p:nvGrpSpPr>
          <p:grpSpPr>
            <a:xfrm>
              <a:off x="3090011" y="3118990"/>
              <a:ext cx="1250398" cy="2075963"/>
              <a:chOff x="524899" y="1683299"/>
              <a:chExt cx="1250398" cy="2075963"/>
            </a:xfrm>
            <a:solidFill>
              <a:srgbClr val="002060"/>
            </a:solidFill>
          </p:grpSpPr>
          <p:sp>
            <p:nvSpPr>
              <p:cNvPr id="5" name="Rectangle 4">
                <a:extLst>
                  <a:ext uri="{FF2B5EF4-FFF2-40B4-BE49-F238E27FC236}">
                    <a16:creationId xmlns:a16="http://schemas.microsoft.com/office/drawing/2014/main" id="{49EF1684-A019-4A87-BAF6-59E0E8CF832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eaLnBrk="1" hangingPunct="1">
                  <a:lnSpc>
                    <a:spcPct val="90000"/>
                  </a:lnSpc>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FBFD6A21-7CB3-4A79-B4E2-3569AFB7DC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7" name="TextBox 6">
                <a:extLst>
                  <a:ext uri="{FF2B5EF4-FFF2-40B4-BE49-F238E27FC236}">
                    <a16:creationId xmlns:a16="http://schemas.microsoft.com/office/drawing/2014/main" id="{0108E9A9-63C0-4285-AC97-A40AF459D161}"/>
                  </a:ext>
                </a:extLst>
              </p:cNvPr>
              <p:cNvSpPr txBox="1"/>
              <p:nvPr/>
            </p:nvSpPr>
            <p:spPr>
              <a:xfrm>
                <a:off x="529712" y="2677498"/>
                <a:ext cx="1208517" cy="182411"/>
              </a:xfrm>
              <a:prstGeom prst="rect">
                <a:avLst/>
              </a:prstGeom>
              <a:grpFill/>
            </p:spPr>
            <p:txBody>
              <a:bodyPr wrap="square" lIns="0" tIns="0" rIns="0" bIns="0" rtlCol="0">
                <a:spAutoFit/>
              </a:bodyPr>
              <a:lstStyle/>
              <a:p>
                <a:pPr algn="ctr" defTabSz="685800" eaLnBrk="1" fontAlgn="auto" hangingPunct="1">
                  <a:lnSpc>
                    <a:spcPct val="90000"/>
                  </a:lnSpc>
                  <a:spcBef>
                    <a:spcPts val="0"/>
                  </a:spcBef>
                  <a:spcAft>
                    <a:spcPts val="450"/>
                  </a:spcAft>
                  <a:defRPr/>
                </a:pPr>
                <a:r>
                  <a:rPr lang="en-US" sz="975">
                    <a:solidFill>
                      <a:srgbClr val="FFFFFF"/>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68BAD120-6983-4441-A566-7950D6878FE1}"/>
                </a:ext>
              </a:extLst>
            </p:cNvPr>
            <p:cNvGrpSpPr/>
            <p:nvPr/>
          </p:nvGrpSpPr>
          <p:grpSpPr>
            <a:xfrm>
              <a:off x="613550" y="3118992"/>
              <a:ext cx="2504119" cy="2075963"/>
              <a:chOff x="1771192" y="1683299"/>
              <a:chExt cx="2504119" cy="2075963"/>
            </a:xfrm>
          </p:grpSpPr>
          <p:grpSp>
            <p:nvGrpSpPr>
              <p:cNvPr id="9" name="Group 8">
                <a:extLst>
                  <a:ext uri="{FF2B5EF4-FFF2-40B4-BE49-F238E27FC236}">
                    <a16:creationId xmlns:a16="http://schemas.microsoft.com/office/drawing/2014/main" id="{34E9F3EA-B407-454C-9960-08D80B08F9F3}"/>
                  </a:ext>
                </a:extLst>
              </p:cNvPr>
              <p:cNvGrpSpPr/>
              <p:nvPr/>
            </p:nvGrpSpPr>
            <p:grpSpPr>
              <a:xfrm>
                <a:off x="1771192" y="1683300"/>
                <a:ext cx="1252060" cy="2075962"/>
                <a:chOff x="1771192" y="1683300"/>
                <a:chExt cx="1252060" cy="2075962"/>
              </a:xfrm>
            </p:grpSpPr>
            <p:sp>
              <p:nvSpPr>
                <p:cNvPr id="14" name="Rectangle 13">
                  <a:extLst>
                    <a:ext uri="{FF2B5EF4-FFF2-40B4-BE49-F238E27FC236}">
                      <a16:creationId xmlns:a16="http://schemas.microsoft.com/office/drawing/2014/main" id="{A44A1D0C-928A-419D-BA9D-A6992AC1AA94}"/>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eaLnBrk="1" hangingPunct="1">
                    <a:lnSpc>
                      <a:spcPct val="90000"/>
                    </a:lnSpc>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A054AFE0-878F-4F55-8FD3-90272B696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16" name="TextBox 15">
                  <a:extLst>
                    <a:ext uri="{FF2B5EF4-FFF2-40B4-BE49-F238E27FC236}">
                      <a16:creationId xmlns:a16="http://schemas.microsoft.com/office/drawing/2014/main" id="{87592BA2-F8F8-4E61-A0B8-BBCB073E940F}"/>
                    </a:ext>
                  </a:extLst>
                </p:cNvPr>
                <p:cNvSpPr txBox="1"/>
                <p:nvPr/>
              </p:nvSpPr>
              <p:spPr>
                <a:xfrm>
                  <a:off x="1771192" y="2677500"/>
                  <a:ext cx="1251270" cy="182411"/>
                </a:xfrm>
                <a:prstGeom prst="rect">
                  <a:avLst/>
                </a:prstGeom>
                <a:noFill/>
              </p:spPr>
              <p:txBody>
                <a:bodyPr wrap="square" lIns="0" tIns="0" rIns="0" bIns="0" rtlCol="0">
                  <a:spAutoFit/>
                </a:bodyPr>
                <a:lstStyle/>
                <a:p>
                  <a:pPr algn="ctr" defTabSz="685800" eaLnBrk="1" fontAlgn="auto" hangingPunct="1">
                    <a:lnSpc>
                      <a:spcPct val="90000"/>
                    </a:lnSpc>
                    <a:spcBef>
                      <a:spcPts val="0"/>
                    </a:spcBef>
                    <a:spcAft>
                      <a:spcPts val="450"/>
                    </a:spcAft>
                    <a:defRPr/>
                  </a:pPr>
                  <a:r>
                    <a:rPr lang="en-US" sz="975">
                      <a:solidFill>
                        <a:srgbClr val="FFFFFF"/>
                      </a:solidFill>
                      <a:latin typeface="Segoe UI Semibold" panose="020B0702040204020203" pitchFamily="34" charset="0"/>
                    </a:rPr>
                    <a:t>WEB</a:t>
                  </a:r>
                </a:p>
              </p:txBody>
            </p:sp>
          </p:grpSp>
          <p:grpSp>
            <p:nvGrpSpPr>
              <p:cNvPr id="10" name="Group 9">
                <a:extLst>
                  <a:ext uri="{FF2B5EF4-FFF2-40B4-BE49-F238E27FC236}">
                    <a16:creationId xmlns:a16="http://schemas.microsoft.com/office/drawing/2014/main" id="{66BBA944-D5BB-4A98-B8A3-EC1CE99AEF16}"/>
                  </a:ext>
                </a:extLst>
              </p:cNvPr>
              <p:cNvGrpSpPr/>
              <p:nvPr/>
            </p:nvGrpSpPr>
            <p:grpSpPr>
              <a:xfrm>
                <a:off x="3016777" y="1683299"/>
                <a:ext cx="1258534" cy="2075961"/>
                <a:chOff x="3654584" y="1899136"/>
                <a:chExt cx="1675508" cy="2597404"/>
              </a:xfrm>
            </p:grpSpPr>
            <p:sp>
              <p:nvSpPr>
                <p:cNvPr id="11" name="Rectangle 10">
                  <a:extLst>
                    <a:ext uri="{FF2B5EF4-FFF2-40B4-BE49-F238E27FC236}">
                      <a16:creationId xmlns:a16="http://schemas.microsoft.com/office/drawing/2014/main" id="{34FB9DAF-B84C-4446-BADD-0268FE403BA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eaLnBrk="1" hangingPunct="1">
                    <a:lnSpc>
                      <a:spcPct val="90000"/>
                    </a:lnSpc>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7215451B-6D3A-4D86-AF46-0C80B16849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3" name="TextBox 12">
                  <a:extLst>
                    <a:ext uri="{FF2B5EF4-FFF2-40B4-BE49-F238E27FC236}">
                      <a16:creationId xmlns:a16="http://schemas.microsoft.com/office/drawing/2014/main" id="{F47DC861-9D0B-4A56-AAC6-906DCE744B5A}"/>
                    </a:ext>
                  </a:extLst>
                </p:cNvPr>
                <p:cNvSpPr txBox="1"/>
                <p:nvPr/>
              </p:nvSpPr>
              <p:spPr>
                <a:xfrm>
                  <a:off x="3654584" y="3143061"/>
                  <a:ext cx="1665838" cy="228229"/>
                </a:xfrm>
                <a:prstGeom prst="rect">
                  <a:avLst/>
                </a:prstGeom>
                <a:noFill/>
              </p:spPr>
              <p:txBody>
                <a:bodyPr wrap="square" lIns="0" tIns="0" rIns="0" bIns="0" rtlCol="0">
                  <a:spAutoFit/>
                </a:bodyPr>
                <a:lstStyle/>
                <a:p>
                  <a:pPr algn="ctr" defTabSz="685800" eaLnBrk="1" fontAlgn="auto" hangingPunct="1">
                    <a:lnSpc>
                      <a:spcPct val="90000"/>
                    </a:lnSpc>
                    <a:spcBef>
                      <a:spcPts val="0"/>
                    </a:spcBef>
                    <a:spcAft>
                      <a:spcPts val="450"/>
                    </a:spcAft>
                    <a:defRPr/>
                  </a:pPr>
                  <a:r>
                    <a:rPr lang="en-US" sz="975">
                      <a:solidFill>
                        <a:srgbClr val="FFFFFF"/>
                      </a:solidFill>
                      <a:latin typeface="Segoe UI Semibold" panose="020B0702040204020203" pitchFamily="34" charset="0"/>
                    </a:rPr>
                    <a:t>CLOUD</a:t>
                  </a:r>
                </a:p>
              </p:txBody>
            </p:sp>
          </p:grpSp>
        </p:grpSp>
        <p:grpSp>
          <p:nvGrpSpPr>
            <p:cNvPr id="17" name="Group 16">
              <a:extLst>
                <a:ext uri="{FF2B5EF4-FFF2-40B4-BE49-F238E27FC236}">
                  <a16:creationId xmlns:a16="http://schemas.microsoft.com/office/drawing/2014/main" id="{1FC982D2-FCD2-448E-822F-F7D895DBA69E}"/>
                </a:ext>
              </a:extLst>
            </p:cNvPr>
            <p:cNvGrpSpPr/>
            <p:nvPr/>
          </p:nvGrpSpPr>
          <p:grpSpPr>
            <a:xfrm>
              <a:off x="4318065" y="3114568"/>
              <a:ext cx="1277956" cy="2075960"/>
              <a:chOff x="8620412" y="1899137"/>
              <a:chExt cx="1701365" cy="2580344"/>
            </a:xfrm>
          </p:grpSpPr>
          <p:sp>
            <p:nvSpPr>
              <p:cNvPr id="18" name="Rectangle 17">
                <a:extLst>
                  <a:ext uri="{FF2B5EF4-FFF2-40B4-BE49-F238E27FC236}">
                    <a16:creationId xmlns:a16="http://schemas.microsoft.com/office/drawing/2014/main" id="{8A1D2AE6-9649-4B47-9E90-A855D7F74A20}"/>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eaLnBrk="1" hangingPunct="1">
                  <a:lnSpc>
                    <a:spcPct val="90000"/>
                  </a:lnSpc>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938F7EE3-8313-4B1C-A2EE-925E7CD9D1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0" name="TextBox 19">
                <a:extLst>
                  <a:ext uri="{FF2B5EF4-FFF2-40B4-BE49-F238E27FC236}">
                    <a16:creationId xmlns:a16="http://schemas.microsoft.com/office/drawing/2014/main" id="{18BBD208-31C7-4C32-9BAC-5BE05AA69665}"/>
                  </a:ext>
                </a:extLst>
              </p:cNvPr>
              <p:cNvSpPr txBox="1"/>
              <p:nvPr/>
            </p:nvSpPr>
            <p:spPr>
              <a:xfrm>
                <a:off x="8620412" y="3143061"/>
                <a:ext cx="1665837" cy="226730"/>
              </a:xfrm>
              <a:prstGeom prst="rect">
                <a:avLst/>
              </a:prstGeom>
              <a:noFill/>
            </p:spPr>
            <p:txBody>
              <a:bodyPr wrap="square" lIns="0" tIns="0" rIns="0" bIns="0" rtlCol="0">
                <a:spAutoFit/>
              </a:bodyPr>
              <a:lstStyle/>
              <a:p>
                <a:pPr algn="ctr" defTabSz="685800" eaLnBrk="1" fontAlgn="auto" hangingPunct="1">
                  <a:lnSpc>
                    <a:spcPct val="90000"/>
                  </a:lnSpc>
                  <a:spcBef>
                    <a:spcPts val="0"/>
                  </a:spcBef>
                  <a:spcAft>
                    <a:spcPts val="450"/>
                  </a:spcAft>
                  <a:defRPr/>
                </a:pPr>
                <a:r>
                  <a:rPr lang="en-US" sz="975">
                    <a:solidFill>
                      <a:srgbClr val="FFFFFF"/>
                    </a:solidFill>
                    <a:latin typeface="Segoe UI Semibold" panose="020B0702040204020203" pitchFamily="34" charset="0"/>
                  </a:rPr>
                  <a:t>IoT</a:t>
                </a:r>
              </a:p>
            </p:txBody>
          </p:sp>
        </p:grpSp>
        <p:grpSp>
          <p:nvGrpSpPr>
            <p:cNvPr id="21" name="Group 20">
              <a:extLst>
                <a:ext uri="{FF2B5EF4-FFF2-40B4-BE49-F238E27FC236}">
                  <a16:creationId xmlns:a16="http://schemas.microsoft.com/office/drawing/2014/main" id="{31E84714-109F-4460-895D-B5432D91E020}"/>
                </a:ext>
              </a:extLst>
            </p:cNvPr>
            <p:cNvGrpSpPr/>
            <p:nvPr/>
          </p:nvGrpSpPr>
          <p:grpSpPr>
            <a:xfrm>
              <a:off x="5600482" y="3114568"/>
              <a:ext cx="1250398" cy="2075960"/>
              <a:chOff x="10320997" y="1899137"/>
              <a:chExt cx="1664677" cy="2597403"/>
            </a:xfrm>
            <a:solidFill>
              <a:srgbClr val="FF0000"/>
            </a:solidFill>
          </p:grpSpPr>
          <p:sp>
            <p:nvSpPr>
              <p:cNvPr id="22" name="Rectangle 21">
                <a:extLst>
                  <a:ext uri="{FF2B5EF4-FFF2-40B4-BE49-F238E27FC236}">
                    <a16:creationId xmlns:a16="http://schemas.microsoft.com/office/drawing/2014/main" id="{696016D7-8AF2-48B1-9FF1-DE1FB8C02928}"/>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eaLnBrk="1" hangingPunct="1">
                  <a:lnSpc>
                    <a:spcPct val="90000"/>
                  </a:lnSpc>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3DFF38EB-E421-42F5-9BEE-60616EC1C6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4" name="TextBox 23">
                <a:extLst>
                  <a:ext uri="{FF2B5EF4-FFF2-40B4-BE49-F238E27FC236}">
                    <a16:creationId xmlns:a16="http://schemas.microsoft.com/office/drawing/2014/main" id="{F47840D3-0E92-4BBB-B7CE-9A2326286CE1}"/>
                  </a:ext>
                </a:extLst>
              </p:cNvPr>
              <p:cNvSpPr txBox="1"/>
              <p:nvPr/>
            </p:nvSpPr>
            <p:spPr>
              <a:xfrm>
                <a:off x="10349322" y="3143062"/>
                <a:ext cx="1592202" cy="228229"/>
              </a:xfrm>
              <a:prstGeom prst="rect">
                <a:avLst/>
              </a:prstGeom>
              <a:grpFill/>
            </p:spPr>
            <p:txBody>
              <a:bodyPr wrap="square" lIns="0" tIns="0" rIns="0" bIns="0" rtlCol="0">
                <a:spAutoFit/>
              </a:bodyPr>
              <a:lstStyle/>
              <a:p>
                <a:pPr algn="ctr" defTabSz="685800" eaLnBrk="1" fontAlgn="auto" hangingPunct="1">
                  <a:lnSpc>
                    <a:spcPct val="90000"/>
                  </a:lnSpc>
                  <a:spcBef>
                    <a:spcPts val="0"/>
                  </a:spcBef>
                  <a:spcAft>
                    <a:spcPts val="450"/>
                  </a:spcAft>
                  <a:defRPr/>
                </a:pPr>
                <a:r>
                  <a:rPr lang="en-US" sz="975">
                    <a:solidFill>
                      <a:srgbClr val="FFFFFF"/>
                    </a:solidFill>
                    <a:latin typeface="Segoe UI Semibold" panose="020B0702040204020203" pitchFamily="34" charset="0"/>
                  </a:rPr>
                  <a:t>AI</a:t>
                </a:r>
              </a:p>
            </p:txBody>
          </p:sp>
        </p:grpSp>
        <p:sp>
          <p:nvSpPr>
            <p:cNvPr id="32" name="Rectangle 31">
              <a:extLst>
                <a:ext uri="{FF2B5EF4-FFF2-40B4-BE49-F238E27FC236}">
                  <a16:creationId xmlns:a16="http://schemas.microsoft.com/office/drawing/2014/main" id="{29688B28-7D7D-4AB6-A68F-7DDB70091D84}"/>
                </a:ext>
              </a:extLst>
            </p:cNvPr>
            <p:cNvSpPr/>
            <p:nvPr/>
          </p:nvSpPr>
          <p:spPr bwMode="auto">
            <a:xfrm>
              <a:off x="613550" y="5190528"/>
              <a:ext cx="6237330" cy="65532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r>
                <a:rPr lang="en-US" sz="2100" b="1" dirty="0">
                  <a:gradFill>
                    <a:gsLst>
                      <a:gs pos="0">
                        <a:srgbClr val="FFFFFF"/>
                      </a:gs>
                      <a:gs pos="100000">
                        <a:srgbClr val="FFFFFF"/>
                      </a:gs>
                    </a:gsLst>
                    <a:lin ang="5400000" scaled="0"/>
                  </a:gradFill>
                  <a:ea typeface="Segoe UI" pitchFamily="34" charset="0"/>
                  <a:cs typeface="Segoe UI" pitchFamily="34" charset="0"/>
                </a:rPr>
                <a:t>.NET Core 3</a:t>
              </a:r>
              <a:endParaRPr lang="en-US" sz="1500"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33" name="Rectangle 32">
            <a:extLst>
              <a:ext uri="{FF2B5EF4-FFF2-40B4-BE49-F238E27FC236}">
                <a16:creationId xmlns:a16="http://schemas.microsoft.com/office/drawing/2014/main" id="{96E78848-91CA-4B9D-8587-8BECE3735EBD}"/>
              </a:ext>
            </a:extLst>
          </p:cNvPr>
          <p:cNvSpPr/>
          <p:nvPr/>
        </p:nvSpPr>
        <p:spPr>
          <a:xfrm>
            <a:off x="281891" y="1913625"/>
            <a:ext cx="5169785" cy="392415"/>
          </a:xfrm>
          <a:prstGeom prst="rect">
            <a:avLst/>
          </a:prstGeom>
        </p:spPr>
        <p:txBody>
          <a:bodyPr wrap="square">
            <a:spAutoFit/>
          </a:bodyPr>
          <a:lstStyle/>
          <a:p>
            <a:r>
              <a:rPr lang="en-US" sz="1950" dirty="0">
                <a:latin typeface="+mj-lt"/>
              </a:rPr>
              <a:t>.NET Core 3 is a platform for building </a:t>
            </a:r>
            <a:r>
              <a:rPr lang="en-US" sz="1950" b="1" dirty="0">
                <a:latin typeface="+mj-lt"/>
              </a:rPr>
              <a:t>anything</a:t>
            </a:r>
          </a:p>
        </p:txBody>
      </p:sp>
      <p:sp>
        <p:nvSpPr>
          <p:cNvPr id="34" name="Rectangle 33">
            <a:extLst>
              <a:ext uri="{FF2B5EF4-FFF2-40B4-BE49-F238E27FC236}">
                <a16:creationId xmlns:a16="http://schemas.microsoft.com/office/drawing/2014/main" id="{180B8B86-70E1-4286-AEFE-B621F4A47B08}"/>
              </a:ext>
            </a:extLst>
          </p:cNvPr>
          <p:cNvSpPr/>
          <p:nvPr/>
        </p:nvSpPr>
        <p:spPr>
          <a:xfrm>
            <a:off x="5679302" y="2182462"/>
            <a:ext cx="3769498" cy="2365840"/>
          </a:xfrm>
          <a:prstGeom prst="rect">
            <a:avLst/>
          </a:prstGeom>
        </p:spPr>
        <p:txBody>
          <a:bodyPr wrap="square">
            <a:spAutoFit/>
          </a:bodyPr>
          <a:lstStyle/>
          <a:p>
            <a:r>
              <a:rPr lang="en-US" dirty="0">
                <a:latin typeface="+mj-lt"/>
              </a:rPr>
              <a:t>Some benefits of .NET Core 3:</a:t>
            </a:r>
          </a:p>
          <a:p>
            <a:endParaRPr lang="en-US" sz="600" dirty="0">
              <a:latin typeface="+mj-lt"/>
            </a:endParaRPr>
          </a:p>
          <a:p>
            <a:pPr marL="257175" indent="-257175">
              <a:lnSpc>
                <a:spcPct val="150000"/>
              </a:lnSpc>
              <a:buFont typeface="Arial" panose="020B0604020202020204" pitchFamily="34" charset="0"/>
              <a:buChar char="•"/>
            </a:pPr>
            <a:r>
              <a:rPr lang="en-US" sz="1400" dirty="0">
                <a:latin typeface="+mj-lt"/>
              </a:rPr>
              <a:t>Side-by-side versions</a:t>
            </a:r>
          </a:p>
          <a:p>
            <a:pPr marL="257175" indent="-257175">
              <a:lnSpc>
                <a:spcPct val="150000"/>
              </a:lnSpc>
              <a:buFont typeface="Arial" panose="020B0604020202020204" pitchFamily="34" charset="0"/>
              <a:buChar char="•"/>
            </a:pPr>
            <a:r>
              <a:rPr lang="en-US" sz="1400" dirty="0">
                <a:latin typeface="+mj-lt"/>
              </a:rPr>
              <a:t>Self-contained app deployment</a:t>
            </a:r>
          </a:p>
          <a:p>
            <a:pPr marL="257175" indent="-257175">
              <a:lnSpc>
                <a:spcPct val="150000"/>
              </a:lnSpc>
              <a:buFont typeface="Arial" panose="020B0604020202020204" pitchFamily="34" charset="0"/>
              <a:buChar char="•"/>
            </a:pPr>
            <a:r>
              <a:rPr lang="en-US" sz="1400" dirty="0">
                <a:latin typeface="+mj-lt"/>
              </a:rPr>
              <a:t>Core runtime and API improvements</a:t>
            </a:r>
          </a:p>
          <a:p>
            <a:pPr marL="257175" indent="-257175">
              <a:lnSpc>
                <a:spcPct val="150000"/>
              </a:lnSpc>
              <a:buFont typeface="Arial" panose="020B0604020202020204" pitchFamily="34" charset="0"/>
              <a:buChar char="•"/>
            </a:pPr>
            <a:r>
              <a:rPr lang="en-US" sz="1400" dirty="0">
                <a:latin typeface="+mj-lt"/>
              </a:rPr>
              <a:t>Performance improvements</a:t>
            </a:r>
          </a:p>
          <a:p>
            <a:pPr marL="257175" indent="-257175">
              <a:lnSpc>
                <a:spcPct val="150000"/>
              </a:lnSpc>
              <a:buFont typeface="Arial" panose="020B0604020202020204" pitchFamily="34" charset="0"/>
              <a:buChar char="•"/>
            </a:pPr>
            <a:r>
              <a:rPr lang="en-US" sz="1400" dirty="0">
                <a:latin typeface="+mj-lt"/>
              </a:rPr>
              <a:t>SDK-based .</a:t>
            </a:r>
            <a:r>
              <a:rPr lang="en-US" sz="1400" dirty="0" err="1">
                <a:latin typeface="+mj-lt"/>
              </a:rPr>
              <a:t>csproj</a:t>
            </a:r>
            <a:r>
              <a:rPr lang="en-US" sz="1400" dirty="0">
                <a:latin typeface="+mj-lt"/>
              </a:rPr>
              <a:t> project system</a:t>
            </a:r>
          </a:p>
          <a:p>
            <a:pPr marL="257175" indent="-257175">
              <a:lnSpc>
                <a:spcPct val="150000"/>
              </a:lnSpc>
              <a:buFont typeface="Arial" panose="020B0604020202020204" pitchFamily="34" charset="0"/>
              <a:buChar char="•"/>
            </a:pPr>
            <a:r>
              <a:rPr lang="en-US" sz="1400" dirty="0">
                <a:latin typeface="+mj-lt"/>
              </a:rPr>
              <a:t>…and more</a:t>
            </a:r>
            <a:endParaRPr lang="en-US" sz="1600" dirty="0"/>
          </a:p>
        </p:txBody>
      </p:sp>
      <p:sp>
        <p:nvSpPr>
          <p:cNvPr id="36" name="Rectangle: Rounded Corners 35">
            <a:extLst>
              <a:ext uri="{FF2B5EF4-FFF2-40B4-BE49-F238E27FC236}">
                <a16:creationId xmlns:a16="http://schemas.microsoft.com/office/drawing/2014/main" id="{FC543AC0-C111-408B-89A7-897E9E37E14C}"/>
              </a:ext>
            </a:extLst>
          </p:cNvPr>
          <p:cNvSpPr/>
          <p:nvPr/>
        </p:nvSpPr>
        <p:spPr bwMode="auto">
          <a:xfrm>
            <a:off x="5523495" y="2084032"/>
            <a:ext cx="3224543" cy="2521055"/>
          </a:xfrm>
          <a:prstGeom prst="roundRect">
            <a:avLst/>
          </a:prstGeom>
          <a:noFill/>
          <a:ln w="28575">
            <a:solidFill>
              <a:schemeClr val="accent3">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1021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065CF-204E-4712-AB80-BC917B1C182B}"/>
              </a:ext>
            </a:extLst>
          </p:cNvPr>
          <p:cNvPicPr>
            <a:picLocks noChangeAspect="1"/>
          </p:cNvPicPr>
          <p:nvPr/>
        </p:nvPicPr>
        <p:blipFill>
          <a:blip r:embed="rId3"/>
          <a:stretch>
            <a:fillRect/>
          </a:stretch>
        </p:blipFill>
        <p:spPr>
          <a:xfrm>
            <a:off x="1609726" y="1041622"/>
            <a:ext cx="5881687" cy="363765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a:xfrm>
            <a:off x="457200" y="228600"/>
            <a:ext cx="8229600" cy="571500"/>
          </a:xfrm>
        </p:spPr>
        <p:txBody>
          <a:bodyPr/>
          <a:lstStyle/>
          <a:p>
            <a:r>
              <a:rPr lang="en-US" dirty="0">
                <a:solidFill>
                  <a:schemeClr val="accent1"/>
                </a:solidFill>
              </a:rPr>
              <a:t>Single file smaller size .exe</a:t>
            </a:r>
          </a:p>
        </p:txBody>
      </p:sp>
      <p:sp>
        <p:nvSpPr>
          <p:cNvPr id="10" name="Rectangle 9">
            <a:extLst>
              <a:ext uri="{FF2B5EF4-FFF2-40B4-BE49-F238E27FC236}">
                <a16:creationId xmlns:a16="http://schemas.microsoft.com/office/drawing/2014/main" id="{F6E9637F-8829-45F7-8AB0-709304BB581C}"/>
              </a:ext>
            </a:extLst>
          </p:cNvPr>
          <p:cNvSpPr/>
          <p:nvPr/>
        </p:nvSpPr>
        <p:spPr bwMode="auto">
          <a:xfrm>
            <a:off x="1609726" y="1026321"/>
            <a:ext cx="5881687" cy="1831177"/>
          </a:xfrm>
          <a:prstGeom prst="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10" dirty="0">
              <a:latin typeface="Tekton Pro" pitchFamily="34" charset="0"/>
            </a:endParaRPr>
          </a:p>
        </p:txBody>
      </p:sp>
      <p:sp>
        <p:nvSpPr>
          <p:cNvPr id="11" name="Rectangle 10">
            <a:extLst>
              <a:ext uri="{FF2B5EF4-FFF2-40B4-BE49-F238E27FC236}">
                <a16:creationId xmlns:a16="http://schemas.microsoft.com/office/drawing/2014/main" id="{674A6A25-ADED-4EEB-984B-1235E7355E8A}"/>
              </a:ext>
            </a:extLst>
          </p:cNvPr>
          <p:cNvSpPr/>
          <p:nvPr/>
        </p:nvSpPr>
        <p:spPr bwMode="auto">
          <a:xfrm>
            <a:off x="1609726" y="3462343"/>
            <a:ext cx="5881687" cy="1219200"/>
          </a:xfrm>
          <a:prstGeom prst="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10" dirty="0">
              <a:latin typeface="Tekton Pro" pitchFamily="34" charset="0"/>
            </a:endParaRPr>
          </a:p>
        </p:txBody>
      </p:sp>
    </p:spTree>
    <p:extLst>
      <p:ext uri="{BB962C8B-B14F-4D97-AF65-F5344CB8AC3E}">
        <p14:creationId xmlns:p14="http://schemas.microsoft.com/office/powerpoint/2010/main" val="178106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B7AD-9E93-44C7-BC80-0039CE676D9A}"/>
              </a:ext>
            </a:extLst>
          </p:cNvPr>
          <p:cNvSpPr>
            <a:spLocks noGrp="1"/>
          </p:cNvSpPr>
          <p:nvPr>
            <p:ph type="title"/>
          </p:nvPr>
        </p:nvSpPr>
        <p:spPr/>
        <p:txBody>
          <a:bodyPr/>
          <a:lstStyle/>
          <a:p>
            <a:r>
              <a:rPr lang="en-US" dirty="0"/>
              <a:t>Runtime Performance Impact</a:t>
            </a:r>
          </a:p>
        </p:txBody>
      </p:sp>
      <p:sp>
        <p:nvSpPr>
          <p:cNvPr id="3" name="Content Placeholder 2">
            <a:extLst>
              <a:ext uri="{FF2B5EF4-FFF2-40B4-BE49-F238E27FC236}">
                <a16:creationId xmlns:a16="http://schemas.microsoft.com/office/drawing/2014/main" id="{FFDC482B-191B-4E18-9F2D-85202E112FEA}"/>
              </a:ext>
            </a:extLst>
          </p:cNvPr>
          <p:cNvSpPr>
            <a:spLocks noGrp="1"/>
          </p:cNvSpPr>
          <p:nvPr>
            <p:ph type="body" idx="1"/>
          </p:nvPr>
        </p:nvSpPr>
        <p:spPr/>
        <p:txBody>
          <a:bodyPr/>
          <a:lstStyle/>
          <a:p>
            <a:r>
              <a:rPr lang="en-US" dirty="0"/>
              <a:t>Runtime optimizations will be most noticed in:</a:t>
            </a:r>
          </a:p>
          <a:p>
            <a:pPr lvl="1"/>
            <a:r>
              <a:rPr lang="en-US" dirty="0"/>
              <a:t>File I/O</a:t>
            </a:r>
          </a:p>
          <a:p>
            <a:pPr lvl="1"/>
            <a:r>
              <a:rPr lang="en-US" dirty="0"/>
              <a:t>Networking</a:t>
            </a:r>
          </a:p>
          <a:p>
            <a:pPr lvl="1"/>
            <a:r>
              <a:rPr lang="en-US" dirty="0"/>
              <a:t>Database operations </a:t>
            </a:r>
          </a:p>
          <a:p>
            <a:endParaRPr lang="en-US" dirty="0"/>
          </a:p>
          <a:p>
            <a:r>
              <a:rPr lang="en-US" dirty="0"/>
              <a:t>For .NET Core 3.0, you may </a:t>
            </a:r>
            <a:r>
              <a:rPr lang="en-US" i="1" dirty="0"/>
              <a:t>not </a:t>
            </a:r>
            <a:r>
              <a:rPr lang="en-US" dirty="0"/>
              <a:t>see performance benefits in:</a:t>
            </a:r>
          </a:p>
          <a:p>
            <a:pPr lvl="1"/>
            <a:r>
              <a:rPr lang="en-US" dirty="0"/>
              <a:t>UI rendering performance </a:t>
            </a:r>
          </a:p>
          <a:p>
            <a:pPr lvl="1"/>
            <a:r>
              <a:rPr lang="en-US" dirty="0"/>
              <a:t>Startup time</a:t>
            </a:r>
          </a:p>
          <a:p>
            <a:pPr marL="171450" lvl="1" indent="0">
              <a:buNone/>
            </a:pPr>
            <a:endParaRPr lang="en-US" dirty="0"/>
          </a:p>
          <a:p>
            <a:endParaRPr lang="en-US" dirty="0"/>
          </a:p>
          <a:p>
            <a:endParaRPr lang="en-US" dirty="0"/>
          </a:p>
        </p:txBody>
      </p:sp>
    </p:spTree>
    <p:extLst>
      <p:ext uri="{BB962C8B-B14F-4D97-AF65-F5344CB8AC3E}">
        <p14:creationId xmlns:p14="http://schemas.microsoft.com/office/powerpoint/2010/main" val="30943096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accent1"/>
                </a:solidFill>
              </a:rPr>
              <a:t>Porting</a:t>
            </a:r>
          </a:p>
        </p:txBody>
      </p:sp>
      <p:sp>
        <p:nvSpPr>
          <p:cNvPr id="14" name="Text Placeholder 5">
            <a:extLst>
              <a:ext uri="{FF2B5EF4-FFF2-40B4-BE49-F238E27FC236}">
                <a16:creationId xmlns:a16="http://schemas.microsoft.com/office/drawing/2014/main" id="{D0C3C220-E7EC-4A95-A09F-36F6615EBB77}"/>
              </a:ext>
            </a:extLst>
          </p:cNvPr>
          <p:cNvSpPr txBox="1">
            <a:spLocks/>
          </p:cNvSpPr>
          <p:nvPr/>
        </p:nvSpPr>
        <p:spPr>
          <a:xfrm>
            <a:off x="441488" y="1017621"/>
            <a:ext cx="5138947" cy="3231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71">
              <a:buNone/>
            </a:pPr>
            <a:r>
              <a:rPr lang="en-US" sz="2100" b="1" dirty="0">
                <a:gradFill>
                  <a:gsLst>
                    <a:gs pos="1250">
                      <a:srgbClr val="000000"/>
                    </a:gs>
                    <a:gs pos="100000">
                      <a:srgbClr val="000000"/>
                    </a:gs>
                  </a:gsLst>
                  <a:lin ang="5400000" scaled="0"/>
                </a:gradFill>
                <a:latin typeface="Calibri"/>
              </a:rPr>
              <a:t>What can possibly go wrong?</a:t>
            </a:r>
          </a:p>
        </p:txBody>
      </p:sp>
      <p:pic>
        <p:nvPicPr>
          <p:cNvPr id="1026" name="Picture 2" descr="See the source image">
            <a:extLst>
              <a:ext uri="{FF2B5EF4-FFF2-40B4-BE49-F238E27FC236}">
                <a16:creationId xmlns:a16="http://schemas.microsoft.com/office/drawing/2014/main" id="{3D34B307-0CF8-4435-B4F8-72D12090B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363" y="1493211"/>
            <a:ext cx="4806895" cy="34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703288"/>
      </p:ext>
    </p:extLst>
  </p:cSld>
  <p:clrMapOvr>
    <a:masterClrMapping/>
  </p:clrMapOvr>
  <p:transition>
    <p:fade/>
  </p:transition>
</p:sld>
</file>

<file path=ppt/theme/theme1.xml><?xml version="1.0" encoding="utf-8"?>
<a:theme xmlns:a="http://schemas.openxmlformats.org/drawingml/2006/main" name="SQLintersection">
  <a:themeElements>
    <a:clrScheme name="DEV2019">
      <a:dk1>
        <a:srgbClr val="000000"/>
      </a:dk1>
      <a:lt1>
        <a:srgbClr val="FFFFFF"/>
      </a:lt1>
      <a:dk2>
        <a:srgbClr val="373545"/>
      </a:dk2>
      <a:lt2>
        <a:srgbClr val="CEDBE6"/>
      </a:lt2>
      <a:accent1>
        <a:srgbClr val="25A5AB"/>
      </a:accent1>
      <a:accent2>
        <a:srgbClr val="99CACA"/>
      </a:accent2>
      <a:accent3>
        <a:srgbClr val="582865"/>
      </a:accent3>
      <a:accent4>
        <a:srgbClr val="00979F"/>
      </a:accent4>
      <a:accent5>
        <a:srgbClr val="379ECC"/>
      </a:accent5>
      <a:accent6>
        <a:srgbClr val="8ABCDB"/>
      </a:accent6>
      <a:hlink>
        <a:srgbClr val="3194B1"/>
      </a:hlink>
      <a:folHlink>
        <a:srgbClr val="B282AD"/>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2019">
    <a:dk1>
      <a:srgbClr val="000000"/>
    </a:dk1>
    <a:lt1>
      <a:srgbClr val="FFFFFF"/>
    </a:lt1>
    <a:dk2>
      <a:srgbClr val="373545"/>
    </a:dk2>
    <a:lt2>
      <a:srgbClr val="CEDBE6"/>
    </a:lt2>
    <a:accent1>
      <a:srgbClr val="25A5AB"/>
    </a:accent1>
    <a:accent2>
      <a:srgbClr val="99CACA"/>
    </a:accent2>
    <a:accent3>
      <a:srgbClr val="582865"/>
    </a:accent3>
    <a:accent4>
      <a:srgbClr val="00979F"/>
    </a:accent4>
    <a:accent5>
      <a:srgbClr val="379ECC"/>
    </a:accent5>
    <a:accent6>
      <a:srgbClr val="8ABCDB"/>
    </a:accent6>
    <a:hlink>
      <a:srgbClr val="3194B1"/>
    </a:hlink>
    <a:folHlink>
      <a:srgbClr val="B282AD"/>
    </a:folHlink>
  </a:clrScheme>
</a:themeOverride>
</file>

<file path=ppt/theme/themeOverride2.xml><?xml version="1.0" encoding="utf-8"?>
<a:themeOverride xmlns:a="http://schemas.openxmlformats.org/drawingml/2006/main">
  <a:clrScheme name="DEV2019">
    <a:dk1>
      <a:srgbClr val="000000"/>
    </a:dk1>
    <a:lt1>
      <a:srgbClr val="FFFFFF"/>
    </a:lt1>
    <a:dk2>
      <a:srgbClr val="373545"/>
    </a:dk2>
    <a:lt2>
      <a:srgbClr val="CEDBE6"/>
    </a:lt2>
    <a:accent1>
      <a:srgbClr val="25A5AB"/>
    </a:accent1>
    <a:accent2>
      <a:srgbClr val="99CACA"/>
    </a:accent2>
    <a:accent3>
      <a:srgbClr val="582865"/>
    </a:accent3>
    <a:accent4>
      <a:srgbClr val="00979F"/>
    </a:accent4>
    <a:accent5>
      <a:srgbClr val="379ECC"/>
    </a:accent5>
    <a:accent6>
      <a:srgbClr val="8ABCDB"/>
    </a:accent6>
    <a:hlink>
      <a:srgbClr val="3194B1"/>
    </a:hlink>
    <a:folHlink>
      <a:srgbClr val="B282A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65B9DCC8F7FB4A82840FBDE1FC983A" ma:contentTypeVersion="0" ma:contentTypeDescription="Create a new document." ma:contentTypeScope="" ma:versionID="ecd0916681f32cda70880b341f4a891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EB1AF8-B785-4B22-89EC-168618F34A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D498799-B0FC-4B7A-8396-BFC34D805990}">
  <ds:schemaRefs>
    <ds:schemaRef ds:uri="http://schemas.microsoft.com/office/2006/metadata/properties"/>
    <ds:schemaRef ds:uri="http://purl.org/dc/elements/1.1/"/>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1685463B-57CE-4CE4-B1CF-FE44EB79BF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1872</TotalTime>
  <Words>1489</Words>
  <Application>Microsoft Office PowerPoint</Application>
  <PresentationFormat>On-screen Show (16:9)</PresentationFormat>
  <Paragraphs>219</Paragraphs>
  <Slides>35</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35</vt:i4>
      </vt:variant>
    </vt:vector>
  </HeadingPairs>
  <TitlesOfParts>
    <vt:vector size="48" baseType="lpstr">
      <vt:lpstr>Arial</vt:lpstr>
      <vt:lpstr>Calibri</vt:lpstr>
      <vt:lpstr>Calibri Light</vt:lpstr>
      <vt:lpstr>Cambria</vt:lpstr>
      <vt:lpstr>Consolas</vt:lpstr>
      <vt:lpstr>Myriad Pro</vt:lpstr>
      <vt:lpstr>Segoe UI</vt:lpstr>
      <vt:lpstr>Segoe UI Semibold</vt:lpstr>
      <vt:lpstr>Tekton Pro</vt:lpstr>
      <vt:lpstr>Verdana</vt:lpstr>
      <vt:lpstr>Wingdings</vt:lpstr>
      <vt:lpstr>SQLintersection</vt:lpstr>
      <vt:lpstr>9-51056_Build 2019 Breakout_White Template</vt:lpstr>
      <vt:lpstr>  Upgrade your WinForms  and WPF applications </vt:lpstr>
      <vt:lpstr>Technical Requirements</vt:lpstr>
      <vt:lpstr>Today you will learn</vt:lpstr>
      <vt:lpstr>Porting to .NET Core 3.0</vt:lpstr>
      <vt:lpstr>Agenda</vt:lpstr>
      <vt:lpstr>.NET Core 3</vt:lpstr>
      <vt:lpstr>Single file smaller size .exe</vt:lpstr>
      <vt:lpstr>Runtime Performance Impact</vt:lpstr>
      <vt:lpstr>Porting</vt:lpstr>
      <vt:lpstr>Is my application compatible with .NET Core 3?</vt:lpstr>
      <vt:lpstr>Portability Report</vt:lpstr>
      <vt:lpstr>Porting</vt:lpstr>
      <vt:lpstr>Porting tool</vt:lpstr>
      <vt:lpstr>Fixing Porting Issues</vt:lpstr>
      <vt:lpstr>WPF Designer</vt:lpstr>
      <vt:lpstr>WinForms Designer Preview</vt:lpstr>
      <vt:lpstr>Option 1</vt:lpstr>
      <vt:lpstr>Option 2</vt:lpstr>
      <vt:lpstr>Step-by-Step Porting Guide</vt:lpstr>
      <vt:lpstr>Lab Exercise 1 </vt:lpstr>
      <vt:lpstr>Upgrading your apps with XAML Islands</vt:lpstr>
      <vt:lpstr>Platform options</vt:lpstr>
      <vt:lpstr>Platform options</vt:lpstr>
      <vt:lpstr>UI framework options</vt:lpstr>
      <vt:lpstr>Modern UI and Input with XAML Islands</vt:lpstr>
      <vt:lpstr>Lab Exercise 2  Exercise 3 </vt:lpstr>
      <vt:lpstr>Adding Windows 10 features to your  apps</vt:lpstr>
      <vt:lpstr>Easy Access to Platform and Device APIs</vt:lpstr>
      <vt:lpstr>Lab Exercise 4</vt:lpstr>
      <vt:lpstr>Packaging and deploying your application with MSIX</vt:lpstr>
      <vt:lpstr>MSIX</vt:lpstr>
      <vt:lpstr>Lab Exercise 5 Exercise 6</vt:lpstr>
      <vt:lpstr>Integrating your desktop app with App Center</vt:lpstr>
      <vt:lpstr>App Center</vt:lpstr>
      <vt:lpstr>Enhancing your apps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Upgrade your WinForms  and WPF applications</dc:title>
  <dc:creator>Olia Gavrysh</dc:creator>
  <cp:lastModifiedBy>Olia Gavrysh</cp:lastModifiedBy>
  <cp:revision>47</cp:revision>
  <dcterms:created xsi:type="dcterms:W3CDTF">2019-11-18T07:01:08Z</dcterms:created>
  <dcterms:modified xsi:type="dcterms:W3CDTF">2019-11-22T01:29:37Z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oliag@microsoft.com</vt:lpwstr>
  </property>
  <property fmtid="{D5CDD505-2E9C-101B-9397-08002B2CF9AE}" pid="5" name="MSIP_Label_f42aa342-8706-4288-bd11-ebb85995028c_SetDate">
    <vt:lpwstr>2019-11-18T07:13:38.3541544Z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3d94a42b-c9fc-4dc5-a2d0-fe20953a4b02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